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6" r:id="rId3"/>
    <p:sldId id="278" r:id="rId4"/>
    <p:sldId id="279" r:id="rId5"/>
    <p:sldId id="260" r:id="rId6"/>
    <p:sldId id="261" r:id="rId7"/>
    <p:sldId id="273" r:id="rId8"/>
    <p:sldId id="270" r:id="rId9"/>
    <p:sldId id="269" r:id="rId10"/>
    <p:sldId id="265" r:id="rId11"/>
    <p:sldId id="262" r:id="rId12"/>
    <p:sldId id="263" r:id="rId13"/>
    <p:sldId id="280" r:id="rId14"/>
    <p:sldId id="264" r:id="rId15"/>
    <p:sldId id="272" r:id="rId16"/>
    <p:sldId id="267" r:id="rId17"/>
    <p:sldId id="271" r:id="rId18"/>
    <p:sldId id="274" r:id="rId19"/>
    <p:sldId id="275" r:id="rId20"/>
    <p:sldId id="276" r:id="rId21"/>
    <p:sldId id="281" r:id="rId22"/>
    <p:sldId id="282" r:id="rId23"/>
    <p:sldId id="283" r:id="rId24"/>
    <p:sldId id="288" r:id="rId25"/>
    <p:sldId id="284" r:id="rId26"/>
    <p:sldId id="285" r:id="rId27"/>
    <p:sldId id="287" r:id="rId28"/>
    <p:sldId id="27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65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4508BA-D0B4-4A51-B6E6-C189F288687A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8533E9-02F6-41CE-8D7B-3AC094E70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0171EA4-275A-40D9-AE97-315AFCA0BACB}" type="datetimeFigureOut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ECE05A3-2274-4552-A97A-CFA0E30D7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E779F56F-35E9-43EB-93A7-D3137C496B78}" type="datetime1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26CCDB1-B73E-426A-A9E2-628A2777883C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BD041135-F9BF-4FA5-8A67-2ED134AB0003}" type="datetime1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723BC10-D744-4798-B6B4-8C707E5B4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A2017EEE-49E7-4DB5-81DB-2168253A3329}" type="datetime1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917844-F9E7-4469-BB3F-3079718E76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E9E4D797-D0B1-4189-9F03-2E7123D3716C}" type="datetime1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48AB6BD-228F-4EFF-9855-B46BAE8E40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82B21B6C-46C3-4775-B992-499022A9DB4D}" type="datetime1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A51124E-680A-4068-B0CA-B10DB33B309B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CF7E54AD-5182-4A57-943C-518381F2D918}" type="datetime1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D76BE67-3606-4556-A1A2-E18C9D7F5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6775EB5F-D54E-4372-89F9-6F90ACC0E764}" type="datetime1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331F9-1F1D-41D2-9A70-5E2DF7421C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3A4CA433-2FC7-43C2-985A-3A1A2CC4F91D}" type="datetime1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A7317A7-E099-41F5-95C9-A066925813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418C482-99F4-4B34-A803-11FC786A1941}" type="datetime1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42CF604-4558-445E-9A4B-AB2EAD6FF501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7CCA6E89-FC10-48F1-B8A7-2ABABC0215FF}" type="datetime1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AA82CC5-CF22-4576-8795-CD37DB1E2C9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39AEC10F-058D-489F-9C05-14EAF0A784F5}" type="datetime1">
              <a:rPr lang="en-US"/>
              <a:pPr>
                <a:defRPr/>
              </a:pPr>
              <a:t>6/8/2016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4AAAACD-2420-4AA0-B5A1-DBAC974466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2058C0-33A5-49C8-B84D-1917C5184C2E}" type="datetime1">
              <a:rPr lang="en-US"/>
              <a:pPr>
                <a:defRPr/>
              </a:pPr>
              <a:t>6/8/2016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20D78E-6520-4005-BDB6-FEB3F144CADE}" type="slidenum">
              <a:rPr lang="en-US"/>
              <a:pPr>
                <a:defRPr/>
              </a:pPr>
              <a:t>‹#›</a:t>
            </a:fld>
            <a:endParaRPr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610600" cy="2133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/>
            </a:r>
            <a:br>
              <a:rPr lang="en-US" sz="2400" dirty="0" smtClean="0">
                <a:solidFill>
                  <a:srgbClr val="7030A0"/>
                </a:solidFill>
              </a:rPr>
            </a:br>
            <a:r>
              <a:rPr lang="en-GB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Fourth Meeting of SAARC Cabinet Secretaries</a:t>
            </a:r>
            <a:r>
              <a:rPr lang="en-US" sz="2800" dirty="0" smtClean="0">
                <a:solidFill>
                  <a:srgbClr val="7030A0"/>
                </a:solidFill>
              </a:rPr>
              <a:t/>
            </a:r>
            <a:br>
              <a:rPr lang="en-US" sz="2800" dirty="0" smtClean="0">
                <a:solidFill>
                  <a:srgbClr val="7030A0"/>
                </a:solidFill>
              </a:rPr>
            </a:br>
            <a:r>
              <a:rPr lang="en-GB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Kathmandu, 09-10 June 2016</a:t>
            </a:r>
            <a:r>
              <a:rPr lang="en-US" sz="2800" dirty="0" smtClean="0">
                <a:solidFill>
                  <a:srgbClr val="7030A0"/>
                </a:solidFill>
              </a:rPr>
              <a:t/>
            </a:r>
            <a:br>
              <a:rPr lang="en-US" sz="2800" dirty="0" smtClean="0">
                <a:solidFill>
                  <a:srgbClr val="7030A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Bangladesh Position Paper on Best Practices: Governance Issues </a:t>
            </a:r>
            <a:r>
              <a:rPr lang="en-US" sz="2400" dirty="0" smtClean="0">
                <a:solidFill>
                  <a:srgbClr val="7030A0"/>
                </a:solidFill>
              </a:rPr>
              <a:t/>
            </a:r>
            <a:br>
              <a:rPr lang="en-US" sz="2400" dirty="0" smtClean="0">
                <a:solidFill>
                  <a:srgbClr val="7030A0"/>
                </a:solidFill>
              </a:rPr>
            </a:b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5029200"/>
            <a:ext cx="8763000" cy="1828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Mohammad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Shafiul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Alam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Cabinet Secretary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Government of the People’s Republic of Bangladesh</a:t>
            </a:r>
            <a:r>
              <a:rPr lang="en-GB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endParaRPr lang="en-US" sz="28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00ED4-D70C-4CA2-9B10-755DBEE8D220}" type="slidenum">
              <a:rPr lang="en-US" smtClean="0"/>
              <a:pPr>
                <a:defRPr/>
              </a:pPr>
              <a:t>1</a:t>
            </a:fld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Idea Bank: innovation ideas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9688" y="1935163"/>
            <a:ext cx="9023350" cy="4389437"/>
          </a:xfrm>
        </p:spPr>
        <p:txBody>
          <a:bodyPr/>
          <a:lstStyle/>
          <a:p>
            <a:pPr eaLnBrk="1" hangingPunct="1"/>
            <a:r>
              <a:rPr lang="en-US" smtClean="0"/>
              <a:t>Innovation ideas for better governance are being encouraged</a:t>
            </a:r>
          </a:p>
          <a:p>
            <a:pPr eaLnBrk="1" hangingPunct="1"/>
            <a:r>
              <a:rPr lang="en-US" smtClean="0"/>
              <a:t>Innovation ideas are being recorded &amp; registered</a:t>
            </a:r>
          </a:p>
          <a:p>
            <a:pPr lvl="1" eaLnBrk="1" hangingPunct="1"/>
            <a:r>
              <a:rPr lang="en-US" smtClean="0"/>
              <a:t>To acknowledge</a:t>
            </a:r>
          </a:p>
          <a:p>
            <a:pPr lvl="1" eaLnBrk="1" hangingPunct="1"/>
            <a:r>
              <a:rPr lang="en-US" smtClean="0"/>
              <a:t>To preserve the copyright</a:t>
            </a:r>
          </a:p>
          <a:p>
            <a:pPr lvl="1" eaLnBrk="1" hangingPunct="1"/>
            <a:r>
              <a:rPr lang="en-US" smtClean="0"/>
              <a:t>To avoid duplication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E193F-F383-47F0-ADBC-649CDC45C9F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Public Hearing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105400"/>
          </a:xfrm>
        </p:spPr>
        <p:txBody>
          <a:bodyPr/>
          <a:lstStyle/>
          <a:p>
            <a:pPr eaLnBrk="1" hangingPunct="1"/>
            <a:r>
              <a:rPr lang="en-US" smtClean="0"/>
              <a:t>Public hearing is introduced in all field level offices </a:t>
            </a:r>
          </a:p>
          <a:p>
            <a:pPr eaLnBrk="1" hangingPunct="1"/>
            <a:r>
              <a:rPr lang="en-US" smtClean="0"/>
              <a:t>All district offices organize public hearing on weekly basis ( Wednesday) :</a:t>
            </a:r>
          </a:p>
          <a:p>
            <a:pPr lvl="1" eaLnBrk="1" hangingPunct="1"/>
            <a:r>
              <a:rPr lang="en-US" smtClean="0"/>
              <a:t>To know the citizens’ problem</a:t>
            </a:r>
          </a:p>
          <a:p>
            <a:pPr lvl="1" eaLnBrk="1" hangingPunct="1"/>
            <a:r>
              <a:rPr lang="en-US" smtClean="0"/>
              <a:t>To give quick solutions to citizens’ need</a:t>
            </a:r>
          </a:p>
          <a:p>
            <a:pPr lvl="1" eaLnBrk="1" hangingPunct="1"/>
            <a:r>
              <a:rPr lang="en-US" smtClean="0"/>
              <a:t>To get feedback on service delivery</a:t>
            </a:r>
          </a:p>
          <a:p>
            <a:pPr lvl="1" eaLnBrk="1" hangingPunct="1"/>
            <a:r>
              <a:rPr lang="en-US" smtClean="0"/>
              <a:t>To redress the public grievances </a:t>
            </a:r>
          </a:p>
          <a:p>
            <a:pPr eaLnBrk="1" hangingPunct="1"/>
            <a:r>
              <a:rPr lang="en-US" smtClean="0"/>
              <a:t>Having Public hearing through Skype/Video Conferencing to solve various problems of rural people in innovative ways</a:t>
            </a:r>
          </a:p>
          <a:p>
            <a:pPr lvl="1"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104E2-57AD-48E1-9077-12DB2F9E8EA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60350" y="685800"/>
            <a:ext cx="8229600" cy="792163"/>
          </a:xfrm>
        </p:spPr>
        <p:txBody>
          <a:bodyPr/>
          <a:lstStyle/>
          <a:p>
            <a:pPr eaLnBrk="1" hangingPunct="1"/>
            <a:r>
              <a:rPr lang="en-US" sz="3600" b="1" smtClean="0"/>
              <a:t>Use of Social Media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44463" y="1608138"/>
            <a:ext cx="8839200" cy="4114800"/>
          </a:xfrm>
        </p:spPr>
        <p:txBody>
          <a:bodyPr/>
          <a:lstStyle/>
          <a:p>
            <a:pPr algn="just" eaLnBrk="1" hangingPunct="1"/>
            <a:r>
              <a:rPr lang="en-US" sz="2400" smtClean="0"/>
              <a:t>The official social pages of government offices act as an innovative tool in order to make Government services visible to the common people</a:t>
            </a:r>
          </a:p>
          <a:p>
            <a:pPr algn="just" eaLnBrk="1" hangingPunct="1"/>
            <a:r>
              <a:rPr lang="en-US" sz="2400" smtClean="0"/>
              <a:t> Social media pages serve the citizens instantly for receiving applications, complaints &amp; feedbacks from them</a:t>
            </a:r>
          </a:p>
          <a:p>
            <a:pPr algn="just" eaLnBrk="1" hangingPunct="1"/>
            <a:r>
              <a:rPr lang="en-US" sz="2400" smtClean="0"/>
              <a:t>District Administrations have initiated the social media dialogues &amp; issue based social media dialogues in Bangladesh for accelerating innovative endeavors to assimilate common people with the Government offices through social networking sites. </a:t>
            </a:r>
          </a:p>
          <a:p>
            <a:pPr lvl="1" algn="just"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166C6-84AA-452B-8B6B-4705CC9567C6}" type="slidenum">
              <a:rPr lang="en-US" sz="1600" smtClean="0"/>
              <a:pPr>
                <a:defRPr/>
              </a:pPr>
              <a:t>12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792163"/>
          </a:xfrm>
        </p:spPr>
        <p:txBody>
          <a:bodyPr/>
          <a:lstStyle/>
          <a:p>
            <a:pPr eaLnBrk="1" hangingPunct="1"/>
            <a:r>
              <a:rPr lang="en-US" sz="3600" b="1" smtClean="0"/>
              <a:t>Use of Social Media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2743200"/>
          </a:xfrm>
        </p:spPr>
        <p:txBody>
          <a:bodyPr/>
          <a:lstStyle/>
          <a:p>
            <a:pPr eaLnBrk="1" hangingPunct="1"/>
            <a:r>
              <a:rPr lang="en-US" sz="2400" smtClean="0"/>
              <a:t>Use of social media at central and Field Administration for- </a:t>
            </a:r>
          </a:p>
          <a:p>
            <a:pPr lvl="1" eaLnBrk="1" hangingPunct="1"/>
            <a:r>
              <a:rPr lang="en-US" smtClean="0"/>
              <a:t>Information dissemination</a:t>
            </a:r>
          </a:p>
          <a:p>
            <a:pPr lvl="1" eaLnBrk="1" hangingPunct="1"/>
            <a:r>
              <a:rPr lang="en-US" smtClean="0"/>
              <a:t>Motivational activities</a:t>
            </a:r>
          </a:p>
          <a:p>
            <a:pPr lvl="1" eaLnBrk="1" hangingPunct="1"/>
            <a:r>
              <a:rPr lang="en-US" smtClean="0"/>
              <a:t>Awareness raising</a:t>
            </a:r>
          </a:p>
          <a:p>
            <a:pPr lvl="1" eaLnBrk="1" hangingPunct="1"/>
            <a:r>
              <a:rPr lang="en-US" smtClean="0"/>
              <a:t>Quick service delivery</a:t>
            </a:r>
          </a:p>
          <a:p>
            <a:pPr lvl="1" eaLnBrk="1" hangingPunct="1"/>
            <a:r>
              <a:rPr lang="en-US" smtClean="0"/>
              <a:t>Grievance redressal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E95F1-9C5E-4EDC-AA1F-D12779393E8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8305800" cy="1143000"/>
          </a:xfrm>
        </p:spPr>
        <p:txBody>
          <a:bodyPr/>
          <a:lstStyle/>
          <a:p>
            <a:pPr eaLnBrk="1" hangingPunct="1"/>
            <a:r>
              <a:rPr lang="en-US" sz="3200" b="1" smtClean="0"/>
              <a:t>Rural Citizen Journalism for Good Governance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2941638"/>
          </a:xfrm>
        </p:spPr>
        <p:txBody>
          <a:bodyPr/>
          <a:lstStyle/>
          <a:p>
            <a:pPr eaLnBrk="1" hangingPunct="1"/>
            <a:r>
              <a:rPr lang="en-US" smtClean="0"/>
              <a:t>Rural citizen journalism is introduced in some field level offices-</a:t>
            </a:r>
          </a:p>
          <a:p>
            <a:pPr lvl="1" eaLnBrk="1" hangingPunct="1"/>
            <a:r>
              <a:rPr lang="en-US" smtClean="0"/>
              <a:t>To get the public servants involved in citizens’ daily life </a:t>
            </a:r>
          </a:p>
          <a:p>
            <a:pPr lvl="1" eaLnBrk="1" hangingPunct="1"/>
            <a:r>
              <a:rPr lang="en-US" smtClean="0"/>
              <a:t>To know  the people at the grassroots level</a:t>
            </a:r>
          </a:p>
          <a:p>
            <a:pPr lvl="1" eaLnBrk="1" hangingPunct="1"/>
            <a:r>
              <a:rPr lang="en-US" smtClean="0"/>
              <a:t>To hear from the people as they feel</a:t>
            </a:r>
          </a:p>
          <a:p>
            <a:pPr lvl="1" eaLnBrk="1" hangingPunct="1"/>
            <a:r>
              <a:rPr lang="en-US" smtClean="0"/>
              <a:t>To ensure social auditing of public offices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556EB-F7C8-46B3-B18C-061F2760E8C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sz="2800" b="1" smtClean="0"/>
              <a:t>Rural Citizen Journalism for Good Governance</a:t>
            </a:r>
          </a:p>
        </p:txBody>
      </p:sp>
      <p:pic>
        <p:nvPicPr>
          <p:cNvPr id="27651" name="Picture 4" descr="https://scontent-bru2-1.xx.fbcdn.net/hphotos-xat1/v/t1.0-9/12109131_160970980913810_3888962390073392492_n.jpg?_nc_eui=ARgSkfHASn9H4Oh_6jD2u-2H283UAhFx7Ek8Hj8w3Nrlt6T0Av0KCsQSke6M&amp;oh=badd75b7795455a2670cb0c1d1862315&amp;oe=57BD1AC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62" r="4886" b="5292"/>
          <a:stretch>
            <a:fillRect/>
          </a:stretch>
        </p:blipFill>
        <p:spPr>
          <a:xfrm>
            <a:off x="0" y="1143000"/>
            <a:ext cx="4343400" cy="5715000"/>
          </a:xfrm>
        </p:spPr>
      </p:pic>
      <p:pic>
        <p:nvPicPr>
          <p:cNvPr id="27652" name="Picture 4" descr="https://scontent-bru2-1.xx.fbcdn.net/hphotos-xat1/v/t1.0-9/12109217_161922674151974_9013915897795187972_n.jpg?_nc_eui=ARgMKRtrwiTgbkyglafeubRDWoAukxhPxq3KzeM8UdDWfhv8yIVOPUq3eor6&amp;oh=8953b45daf2d6bca47acfdede69f3312&amp;oe=578D8C9D"/>
          <p:cNvPicPr>
            <a:picLocks noChangeAspect="1" noChangeArrowheads="1"/>
          </p:cNvPicPr>
          <p:nvPr/>
        </p:nvPicPr>
        <p:blipFill>
          <a:blip r:embed="rId3"/>
          <a:srcRect l="3636" r="5455" b="5312"/>
          <a:stretch>
            <a:fillRect/>
          </a:stretch>
        </p:blipFill>
        <p:spPr bwMode="auto">
          <a:xfrm>
            <a:off x="4495800" y="1143000"/>
            <a:ext cx="4648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CDA6A-6F85-426C-A114-5604A6480A5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Banning early marriage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3170237"/>
          </a:xfrm>
        </p:spPr>
        <p:txBody>
          <a:bodyPr/>
          <a:lstStyle/>
          <a:p>
            <a:pPr algn="just" eaLnBrk="1" hangingPunct="1"/>
            <a:r>
              <a:rPr lang="en-US" sz="2400" smtClean="0"/>
              <a:t>Early marriage is being discouraged and illegal in Bangladesh</a:t>
            </a:r>
          </a:p>
          <a:p>
            <a:pPr algn="just" eaLnBrk="1" hangingPunct="1"/>
            <a:r>
              <a:rPr lang="en-US" sz="2400" smtClean="0"/>
              <a:t>However, socio-economic condition of this country led the parents towards child marriage</a:t>
            </a:r>
          </a:p>
          <a:p>
            <a:pPr algn="just" eaLnBrk="1" hangingPunct="1"/>
            <a:r>
              <a:rPr lang="en-US" sz="2400" smtClean="0"/>
              <a:t>Government Officials in field level offices organize awareness raising program against early marriage</a:t>
            </a:r>
          </a:p>
          <a:p>
            <a:pPr algn="just" eaLnBrk="1" hangingPunct="1"/>
            <a:r>
              <a:rPr lang="en-US" sz="2400" smtClean="0"/>
              <a:t>Therefore, many districts are made free from early marriage practice </a:t>
            </a:r>
          </a:p>
          <a:p>
            <a:pPr algn="just" eaLnBrk="1" hangingPunct="1"/>
            <a:endParaRPr lang="en-US" sz="2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88163-B3C1-4189-9D0A-78FC1F565FA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160338"/>
            <a:ext cx="8915400" cy="1676400"/>
          </a:xfrm>
        </p:spPr>
        <p:txBody>
          <a:bodyPr/>
          <a:lstStyle/>
          <a:p>
            <a:pPr marL="342900" indent="-342900" algn="ctr" eaLnBrk="1" hangingPunct="1"/>
            <a:r>
              <a:rPr lang="en-GB" sz="3200" b="1" smtClean="0">
                <a:solidFill>
                  <a:srgbClr val="000000"/>
                </a:solidFill>
              </a:rPr>
              <a:t>Digitisation of the Land Management System </a:t>
            </a:r>
            <a:r>
              <a:rPr lang="en-GB" sz="3200" smtClean="0">
                <a:solidFill>
                  <a:srgbClr val="000000"/>
                </a:solidFill>
              </a:rPr>
              <a:t/>
            </a:r>
            <a:br>
              <a:rPr lang="en-GB" sz="3200" smtClean="0">
                <a:solidFill>
                  <a:srgbClr val="000000"/>
                </a:solidFill>
              </a:rPr>
            </a:b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105400"/>
          </a:xfrm>
        </p:spPr>
        <p:txBody>
          <a:bodyPr/>
          <a:lstStyle/>
          <a:p>
            <a:pPr eaLnBrk="1" hangingPunct="1"/>
            <a:r>
              <a:rPr lang="en-US" sz="2800" smtClean="0"/>
              <a:t>On the spot Mutation </a:t>
            </a:r>
          </a:p>
          <a:p>
            <a:pPr eaLnBrk="1" hangingPunct="1"/>
            <a:r>
              <a:rPr lang="en-US" sz="2800" smtClean="0"/>
              <a:t>Computerization of Record Of Rights (ROR)</a:t>
            </a:r>
          </a:p>
          <a:p>
            <a:pPr eaLnBrk="1" hangingPunct="1"/>
            <a:r>
              <a:rPr lang="en-US" sz="2800" smtClean="0"/>
              <a:t>To exemplify innovation in public sector service delivery system and to confirm transparency, accountability &amp; mobility, land acquisition (LA) payments have been distributed among the landowners in their own union. As a result, time, cost &amp; number of visit by the applicants have been minimized</a:t>
            </a:r>
          </a:p>
          <a:p>
            <a:pPr eaLnBrk="1" hangingPunct="1"/>
            <a:endParaRPr lang="en-US" sz="28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EE089-6AB5-4880-A6E6-07027AD8B23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b="1" smtClean="0"/>
              <a:t>Digitisation of the Land Management System: Priorities </a:t>
            </a:r>
            <a:r>
              <a:rPr lang="en-US" sz="3600" b="1" smtClean="0"/>
              <a:t>(case study: Poba)</a:t>
            </a:r>
            <a:r>
              <a:rPr lang="en-GB" sz="3600" b="1" smtClean="0"/>
              <a:t> </a:t>
            </a:r>
            <a:endParaRPr lang="en-US" sz="3600" b="1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Modern Records Management</a:t>
            </a:r>
          </a:p>
          <a:p>
            <a:pPr eaLnBrk="1" hangingPunct="1"/>
            <a:r>
              <a:rPr lang="en-US" smtClean="0"/>
              <a:t>As well as people-oriented service improvement and simplification of procedures</a:t>
            </a:r>
          </a:p>
          <a:p>
            <a:pPr eaLnBrk="1" hangingPunct="1"/>
            <a:r>
              <a:rPr lang="en-US" smtClean="0"/>
              <a:t>Development of the overall office environment</a:t>
            </a:r>
          </a:p>
          <a:p>
            <a:pPr eaLnBrk="1" hangingPunct="1"/>
            <a:r>
              <a:rPr lang="en-US" smtClean="0"/>
              <a:t>Motivate employees, increase efficiency, and changing attitudes</a:t>
            </a:r>
          </a:p>
          <a:p>
            <a:pPr eaLnBrk="1" hangingPunct="1"/>
            <a:r>
              <a:rPr lang="en-US" smtClean="0"/>
              <a:t>By applying digital technology</a:t>
            </a:r>
          </a:p>
          <a:p>
            <a:pPr eaLnBrk="1" hangingPunct="1"/>
            <a:r>
              <a:rPr lang="en-US" smtClean="0"/>
              <a:t>Land service to the </a:t>
            </a:r>
            <a:r>
              <a:rPr lang="en-US" sz="3000" smtClean="0"/>
              <a:t>doorsteps</a:t>
            </a:r>
            <a:r>
              <a:rPr lang="en-US" smtClean="0"/>
              <a:t> of the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EA65E-AFAD-45F9-B03F-E0E6C7864A4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Office Photo_04-04-15\DSC_22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924425" cy="6858000"/>
          </a:xfrm>
        </p:spPr>
      </p:pic>
      <p:pic>
        <p:nvPicPr>
          <p:cNvPr id="31747" name="Picture 2" descr="D:\SK\Poba Pics\ACL Office Poba\Shebangon\IMG_38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DD284-F9BD-45EB-A2CE-6B3600A2DCC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3</a:t>
            </a:r>
            <a:r>
              <a:rPr lang="en-US" sz="3600" b="1" baseline="30000" smtClean="0"/>
              <a:t>rd</a:t>
            </a:r>
            <a:r>
              <a:rPr lang="en-US" sz="3600" b="1" smtClean="0"/>
              <a:t> Meeting Issues: Overview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8305800" cy="5029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800" b="1" smtClean="0">
                <a:solidFill>
                  <a:srgbClr val="7030A0"/>
                </a:solidFill>
              </a:rPr>
              <a:t>a. Administrative Reforms and Governance 	</a:t>
            </a:r>
            <a:endParaRPr lang="en-GB" sz="2800" b="1" smtClean="0">
              <a:solidFill>
                <a:srgbClr val="7030A0"/>
              </a:solidFill>
            </a:endParaRPr>
          </a:p>
          <a:p>
            <a:pPr lvl="1" eaLnBrk="1" hangingPunct="1"/>
            <a:r>
              <a:rPr lang="en-GB" smtClean="0"/>
              <a:t>Specialisation in Bureaucracy</a:t>
            </a:r>
          </a:p>
          <a:p>
            <a:pPr lvl="1" eaLnBrk="1" hangingPunct="1"/>
            <a:r>
              <a:rPr lang="en-GB" smtClean="0"/>
              <a:t>Improving Office Management</a:t>
            </a:r>
          </a:p>
          <a:p>
            <a:pPr lvl="1" eaLnBrk="1" hangingPunct="1"/>
            <a:r>
              <a:rPr lang="en-GB" smtClean="0"/>
              <a:t>National e-Service System (NESS)</a:t>
            </a:r>
          </a:p>
          <a:p>
            <a:pPr lvl="1" eaLnBrk="1" hangingPunct="1"/>
            <a:r>
              <a:rPr lang="en-GB" smtClean="0"/>
              <a:t>Online Monitoring</a:t>
            </a:r>
          </a:p>
          <a:p>
            <a:pPr lvl="1" eaLnBrk="1" hangingPunct="1"/>
            <a:r>
              <a:rPr lang="en-GB" smtClean="0"/>
              <a:t>Electronic Government Procurement (e-GP) </a:t>
            </a:r>
          </a:p>
          <a:p>
            <a:pPr lvl="1" eaLnBrk="1" hangingPunct="1"/>
            <a:r>
              <a:rPr lang="en-GB" smtClean="0"/>
              <a:t>Transparency and Proactive Disclosure </a:t>
            </a:r>
          </a:p>
          <a:p>
            <a:pPr lvl="1" eaLnBrk="1" hangingPunct="1"/>
            <a:r>
              <a:rPr lang="en-GB" smtClean="0"/>
              <a:t>Measures towards Prevention of Corruption </a:t>
            </a:r>
          </a:p>
          <a:p>
            <a:pPr lvl="1" eaLnBrk="1" hangingPunct="1"/>
            <a:r>
              <a:rPr lang="en-GB" smtClean="0"/>
              <a:t>Mobile Courts for Curbing Petty Offences</a:t>
            </a:r>
          </a:p>
          <a:p>
            <a:pPr lvl="1" eaLnBrk="1" hangingPunct="1"/>
            <a:r>
              <a:rPr lang="en-GB" smtClean="0"/>
              <a:t>Grievance Redress System</a:t>
            </a:r>
          </a:p>
          <a:p>
            <a:pPr lvl="1" eaLnBrk="1" hangingPunct="1"/>
            <a:r>
              <a:rPr lang="en-GB" smtClean="0"/>
              <a:t>Promoting Innovation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C32DD-C375-4C0D-8865-C10182F9402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12713" y="609600"/>
            <a:ext cx="8915400" cy="1295400"/>
          </a:xfrm>
        </p:spPr>
        <p:txBody>
          <a:bodyPr/>
          <a:lstStyle/>
          <a:p>
            <a:pPr algn="ctr" eaLnBrk="1" hangingPunct="1"/>
            <a:r>
              <a:rPr lang="en-US" sz="3200" b="1" smtClean="0"/>
              <a:t>Project Simplification: Innovation  in Land Related Miscellaneous Case Disposal (case study: Poba)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686800" cy="3733800"/>
          </a:xfrm>
        </p:spPr>
        <p:txBody>
          <a:bodyPr/>
          <a:lstStyle/>
          <a:p>
            <a:pPr algn="just" eaLnBrk="1" hangingPunct="1"/>
            <a:r>
              <a:rPr lang="en-US" smtClean="0"/>
              <a:t>The cell phone number of plaintiff is taken in case of miscellaneous cases</a:t>
            </a:r>
          </a:p>
          <a:p>
            <a:pPr algn="just" eaLnBrk="1" hangingPunct="1"/>
            <a:r>
              <a:rPr lang="en-US" smtClean="0"/>
              <a:t>The date of the hearing of the case is informed through text message (SMS)</a:t>
            </a:r>
          </a:p>
          <a:p>
            <a:pPr algn="just" eaLnBrk="1" hangingPunct="1"/>
            <a:r>
              <a:rPr lang="en-US" smtClean="0"/>
              <a:t>The database of the case has been uploaded to the website</a:t>
            </a:r>
          </a:p>
          <a:p>
            <a:pPr algn="just" eaLnBrk="1" hangingPunct="1"/>
            <a:r>
              <a:rPr lang="en-US" smtClean="0"/>
              <a:t>Everyone can see the latest status of the ongoing miscellaneous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A4E8E-9C5C-410D-97AD-E0C9E66E32B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915400" cy="1295400"/>
          </a:xfrm>
        </p:spPr>
        <p:txBody>
          <a:bodyPr/>
          <a:lstStyle/>
          <a:p>
            <a:pPr algn="ctr" eaLnBrk="1" hangingPunct="1"/>
            <a:r>
              <a:rPr lang="en-US" sz="3200" b="1" dirty="0" err="1" smtClean="0"/>
              <a:t>Palli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Janapad</a:t>
            </a:r>
            <a:r>
              <a:rPr lang="en-US" sz="3200" b="1" dirty="0" smtClean="0"/>
              <a:t> </a:t>
            </a:r>
            <a:r>
              <a:rPr lang="en-US" sz="3200" b="1" dirty="0" smtClean="0"/>
              <a:t>for Savings of Agricultural land and community living in rural areas</a:t>
            </a:r>
            <a:br>
              <a:rPr lang="en-US" sz="3200" b="1" dirty="0" smtClean="0"/>
            </a:br>
            <a:endParaRPr lang="en-US" sz="3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A4E8E-9C5C-410D-97AD-E0C9E66E32B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743200"/>
            <a:ext cx="8229600" cy="3094037"/>
          </a:xfrm>
        </p:spPr>
        <p:txBody>
          <a:bodyPr/>
          <a:lstStyle/>
          <a:p>
            <a:r>
              <a:rPr lang="en-US" dirty="0" smtClean="0"/>
              <a:t>One building for 300 family (Approx. 1500 people)</a:t>
            </a:r>
          </a:p>
          <a:p>
            <a:r>
              <a:rPr lang="en-US" dirty="0" smtClean="0"/>
              <a:t>1%  agricultural </a:t>
            </a:r>
            <a:r>
              <a:rPr lang="en-US" dirty="0" smtClean="0"/>
              <a:t>land reducing </a:t>
            </a:r>
            <a:r>
              <a:rPr lang="en-US" dirty="0" smtClean="0"/>
              <a:t>per  </a:t>
            </a:r>
            <a:r>
              <a:rPr lang="en-US" dirty="0" smtClean="0"/>
              <a:t>year.</a:t>
            </a:r>
          </a:p>
          <a:p>
            <a:r>
              <a:rPr lang="en-US" dirty="0" smtClean="0"/>
              <a:t>43 acres of land will be saved </a:t>
            </a:r>
          </a:p>
          <a:p>
            <a:r>
              <a:rPr lang="en-US" dirty="0" smtClean="0"/>
              <a:t>16 km </a:t>
            </a:r>
            <a:r>
              <a:rPr lang="en-US" dirty="0" smtClean="0"/>
              <a:t>roads will </a:t>
            </a:r>
            <a:r>
              <a:rPr lang="en-US" dirty="0" smtClean="0"/>
              <a:t>not </a:t>
            </a:r>
            <a:r>
              <a:rPr lang="en-US" dirty="0" smtClean="0"/>
              <a:t>require </a:t>
            </a:r>
            <a:r>
              <a:rPr lang="en-US" dirty="0" smtClean="0"/>
              <a:t>to </a:t>
            </a:r>
            <a:r>
              <a:rPr lang="en-US" dirty="0" smtClean="0"/>
              <a:t>build</a:t>
            </a:r>
            <a:endParaRPr lang="en-US" dirty="0" smtClean="0"/>
          </a:p>
          <a:p>
            <a:r>
              <a:rPr lang="en-US" dirty="0" smtClean="0"/>
              <a:t>17 km electronic line will not </a:t>
            </a:r>
            <a:r>
              <a:rPr lang="en-US" dirty="0" smtClean="0"/>
              <a:t>require </a:t>
            </a:r>
            <a:r>
              <a:rPr lang="en-US" dirty="0" smtClean="0"/>
              <a:t>to </a:t>
            </a:r>
            <a:r>
              <a:rPr lang="en-US" dirty="0" smtClean="0"/>
              <a:t>build</a:t>
            </a:r>
            <a:endParaRPr lang="en-US" dirty="0" smtClean="0"/>
          </a:p>
          <a:p>
            <a:r>
              <a:rPr lang="en-US" dirty="0" smtClean="0"/>
              <a:t>16 common facilities will be available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8915400" cy="1447800"/>
          </a:xfrm>
        </p:spPr>
        <p:txBody>
          <a:bodyPr/>
          <a:lstStyle/>
          <a:p>
            <a:pPr algn="ctr" eaLnBrk="1" hangingPunct="1"/>
            <a:r>
              <a:rPr lang="en-US" sz="3200" b="1" dirty="0" err="1" smtClean="0"/>
              <a:t>Palli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Janopad</a:t>
            </a:r>
            <a:r>
              <a:rPr lang="en-US" sz="3200" b="1" dirty="0" smtClean="0"/>
              <a:t> for Savings of Agricultural land and community living in rural areas</a:t>
            </a:r>
            <a:br>
              <a:rPr lang="en-US" sz="3200" b="1" dirty="0" smtClean="0"/>
            </a:br>
            <a:endParaRPr lang="en-US" sz="3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A4E8E-9C5C-410D-97AD-E0C9E66E32B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01254"/>
            <a:ext cx="8229600" cy="4648200"/>
          </a:xfrm>
        </p:spPr>
        <p:txBody>
          <a:bodyPr/>
          <a:lstStyle/>
          <a:p>
            <a:r>
              <a:rPr lang="en-US" dirty="0" smtClean="0"/>
              <a:t>Agriculture </a:t>
            </a:r>
            <a:r>
              <a:rPr lang="en-US" dirty="0" smtClean="0"/>
              <a:t>land require 5%+ organic  fertilizer </a:t>
            </a:r>
            <a:r>
              <a:rPr lang="en-US" dirty="0" smtClean="0"/>
              <a:t>(now </a:t>
            </a:r>
            <a:r>
              <a:rPr lang="en-US" dirty="0" smtClean="0"/>
              <a:t>it is less than 1</a:t>
            </a:r>
            <a:r>
              <a:rPr lang="en-US" dirty="0" smtClean="0"/>
              <a:t>%)</a:t>
            </a:r>
            <a:endParaRPr lang="en-US" dirty="0" smtClean="0"/>
          </a:p>
          <a:p>
            <a:pPr algn="just"/>
            <a:r>
              <a:rPr lang="en-US" sz="4000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MT organic </a:t>
            </a:r>
            <a:r>
              <a:rPr lang="en-US" dirty="0" smtClean="0"/>
              <a:t>fertilizer will be available per day from </a:t>
            </a:r>
            <a:r>
              <a:rPr lang="en-US" dirty="0" err="1" smtClean="0"/>
              <a:t>cowdung</a:t>
            </a:r>
            <a:r>
              <a:rPr lang="en-US" dirty="0" smtClean="0"/>
              <a:t>,  toilet and kitchen </a:t>
            </a:r>
            <a:r>
              <a:rPr lang="en-US" dirty="0" smtClean="0"/>
              <a:t>wastages</a:t>
            </a:r>
            <a:endParaRPr lang="en-US" dirty="0" smtClean="0"/>
          </a:p>
          <a:p>
            <a:pPr algn="just"/>
            <a:r>
              <a:rPr lang="en-US" dirty="0" smtClean="0"/>
              <a:t>Bio-gas of 10 million taka will be available in each year for consumption of the dwellers of the building</a:t>
            </a:r>
          </a:p>
          <a:p>
            <a:pPr algn="just"/>
            <a:r>
              <a:rPr lang="en-US" dirty="0" smtClean="0"/>
              <a:t>400 cattle (at least one for each family ) and poultry (27 per family) facilities will be there</a:t>
            </a:r>
          </a:p>
          <a:p>
            <a:pPr algn="just"/>
            <a:r>
              <a:rPr lang="en-US" dirty="0" smtClean="0"/>
              <a:t>Rain water will be used for the dwellers</a:t>
            </a:r>
          </a:p>
          <a:p>
            <a:r>
              <a:rPr lang="en-US" dirty="0" smtClean="0"/>
              <a:t>Electricity  will be provided from Solar Panel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AB6BD-228F-4EFF-9855-B46BAE8E40E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4" descr="01.jpg"/>
          <p:cNvPicPr>
            <a:picLocks noChangeAspect="1"/>
          </p:cNvPicPr>
          <p:nvPr/>
        </p:nvPicPr>
        <p:blipFill>
          <a:blip r:embed="rId2"/>
          <a:srcRect l="50000" t="17882" b="18716"/>
          <a:stretch>
            <a:fillRect/>
          </a:stretch>
        </p:blipFill>
        <p:spPr>
          <a:xfrm>
            <a:off x="-1" y="0"/>
            <a:ext cx="926546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AB6BD-228F-4EFF-9855-B46BAE8E40E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5" descr="03.jpg"/>
          <p:cNvPicPr>
            <a:picLocks noChangeAspect="1"/>
          </p:cNvPicPr>
          <p:nvPr/>
        </p:nvPicPr>
        <p:blipFill>
          <a:blip r:embed="rId2"/>
          <a:srcRect l="54167" t="2696" r="2500" b="46799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6496" y="645694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Site &amp; Internal View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AB6BD-228F-4EFF-9855-B46BAE8E40E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09874"/>
            <a:chOff x="0" y="0"/>
            <a:chExt cx="9144000" cy="6809874"/>
          </a:xfrm>
        </p:grpSpPr>
        <p:pic>
          <p:nvPicPr>
            <p:cNvPr id="5" name="Picture 4" descr="06.jpg"/>
            <p:cNvPicPr>
              <a:picLocks noChangeAspect="1"/>
            </p:cNvPicPr>
            <p:nvPr/>
          </p:nvPicPr>
          <p:blipFill>
            <a:blip r:embed="rId2"/>
            <a:srcRect l="53271" t="4643" r="4875" b="52411"/>
            <a:stretch>
              <a:fillRect/>
            </a:stretch>
          </p:blipFill>
          <p:spPr>
            <a:xfrm>
              <a:off x="0" y="0"/>
              <a:ext cx="9144000" cy="6477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562600" y="6440542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Solar Panel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AB6BD-228F-4EFF-9855-B46BAE8E40E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4" descr="07.jpg"/>
          <p:cNvPicPr>
            <a:picLocks noChangeAspect="1"/>
          </p:cNvPicPr>
          <p:nvPr/>
        </p:nvPicPr>
        <p:blipFill>
          <a:blip r:embed="rId2"/>
          <a:srcRect t="4505" r="50000" b="50071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6488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Farm House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64886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Collecting rainy water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AB6BD-228F-4EFF-9855-B46BAE8E40E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713622"/>
            <a:chOff x="0" y="0"/>
            <a:chExt cx="9144000" cy="6713622"/>
          </a:xfrm>
        </p:grpSpPr>
        <p:pic>
          <p:nvPicPr>
            <p:cNvPr id="5" name="Picture 4" descr="07.jpg"/>
            <p:cNvPicPr>
              <a:picLocks noChangeAspect="1"/>
            </p:cNvPicPr>
            <p:nvPr/>
          </p:nvPicPr>
          <p:blipFill>
            <a:blip r:embed="rId2"/>
            <a:srcRect l="5417" t="55139" r="52917" b="13289"/>
            <a:stretch>
              <a:fillRect/>
            </a:stretch>
          </p:blipFill>
          <p:spPr>
            <a:xfrm>
              <a:off x="0" y="0"/>
              <a:ext cx="9144000" cy="62484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94874" y="634429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Bio-gas Plant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72200" y="633262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Produce Fertilizer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600200"/>
          </a:xfrm>
        </p:spPr>
        <p:txBody>
          <a:bodyPr/>
          <a:lstStyle/>
          <a:p>
            <a:pPr algn="ctr" eaLnBrk="1" hangingPunct="1"/>
            <a:r>
              <a:rPr lang="en-US" b="1" smtClean="0"/>
              <a:t>Thank you </a:t>
            </a:r>
            <a:br>
              <a:rPr lang="en-US" b="1" smtClean="0"/>
            </a:br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AA329-724A-417B-8048-0C6F421CB9C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eaLnBrk="1" hangingPunct="1"/>
            <a:r>
              <a:rPr lang="en-US" sz="3600" b="1" smtClean="0"/>
              <a:t>3</a:t>
            </a:r>
            <a:r>
              <a:rPr lang="en-US" sz="3600" b="1" baseline="30000" smtClean="0"/>
              <a:t>rd</a:t>
            </a:r>
            <a:r>
              <a:rPr lang="en-US" sz="3600" b="1" smtClean="0"/>
              <a:t> Meeting Issues: Overview(contd…)</a:t>
            </a:r>
            <a:endParaRPr lang="en-US" sz="3600" smtClean="0"/>
          </a:p>
        </p:txBody>
      </p:sp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334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z="2000" b="1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400" b="1" smtClean="0">
                <a:solidFill>
                  <a:srgbClr val="7030A0"/>
                </a:solidFill>
              </a:rPr>
              <a:t>b. Capacity Building</a:t>
            </a:r>
          </a:p>
          <a:p>
            <a:pPr lvl="1" eaLnBrk="1" hangingPunct="1"/>
            <a:r>
              <a:rPr lang="en-GB" smtClean="0"/>
              <a:t>National Skills Development Policy </a:t>
            </a:r>
          </a:p>
          <a:p>
            <a:pPr lvl="1" eaLnBrk="1" hangingPunct="1"/>
            <a:r>
              <a:rPr lang="en-GB" smtClean="0"/>
              <a:t>National Skills Development Council (NSDC)</a:t>
            </a:r>
          </a:p>
          <a:p>
            <a:pPr lvl="1" eaLnBrk="1" hangingPunct="1"/>
            <a:r>
              <a:rPr lang="en-US" smtClean="0"/>
              <a:t>Technical Training of Workers</a:t>
            </a:r>
          </a:p>
          <a:p>
            <a:pPr lvl="1" eaLnBrk="1" hangingPunct="1"/>
            <a:r>
              <a:rPr lang="en-GB" smtClean="0"/>
              <a:t>Skills Development in Education Sector</a:t>
            </a:r>
            <a:endParaRPr lang="en-US" b="1" smtClean="0"/>
          </a:p>
          <a:p>
            <a:pPr eaLnBrk="1" hangingPunct="1">
              <a:buFont typeface="Wingdings 2" pitchFamily="18" charset="2"/>
              <a:buNone/>
            </a:pPr>
            <a:endParaRPr lang="en-US" sz="200" b="1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400" b="1" smtClean="0">
                <a:solidFill>
                  <a:srgbClr val="7030A0"/>
                </a:solidFill>
              </a:rPr>
              <a:t>c. Improvement in Service Delivery </a:t>
            </a:r>
          </a:p>
          <a:p>
            <a:pPr lvl="1" eaLnBrk="1" hangingPunct="1"/>
            <a:r>
              <a:rPr lang="en-GB" smtClean="0"/>
              <a:t>Deployment of ICT in Public Service Delivery</a:t>
            </a:r>
            <a:endParaRPr lang="en-US" smtClean="0"/>
          </a:p>
          <a:p>
            <a:pPr lvl="1" eaLnBrk="1" hangingPunct="1"/>
            <a:r>
              <a:rPr lang="en-GB" smtClean="0"/>
              <a:t>E-health Services </a:t>
            </a:r>
          </a:p>
          <a:p>
            <a:pPr lvl="1" eaLnBrk="1" hangingPunct="1"/>
            <a:r>
              <a:rPr lang="en-GB" smtClean="0"/>
              <a:t>Improving Services on Education </a:t>
            </a:r>
          </a:p>
          <a:p>
            <a:pPr lvl="1" eaLnBrk="1" hangingPunct="1"/>
            <a:r>
              <a:rPr lang="en-US" smtClean="0"/>
              <a:t>Agriculture Call Centre</a:t>
            </a:r>
          </a:p>
          <a:p>
            <a:pPr lvl="1" eaLnBrk="1" hangingPunct="1"/>
            <a:r>
              <a:rPr lang="en-US" smtClean="0"/>
              <a:t>Improving Judicial Services Management System </a:t>
            </a:r>
          </a:p>
          <a:p>
            <a:pPr eaLnBrk="1" hangingPunct="1"/>
            <a:endParaRPr lang="en-US" sz="20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7449F-A6CB-46A0-9D02-B5BB6BC7B89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eaLnBrk="1" hangingPunct="1"/>
            <a:r>
              <a:rPr lang="en-US" sz="3600" b="1" smtClean="0"/>
              <a:t>3</a:t>
            </a:r>
            <a:r>
              <a:rPr lang="en-US" sz="3600" b="1" baseline="30000" smtClean="0"/>
              <a:t>rd</a:t>
            </a:r>
            <a:r>
              <a:rPr lang="en-US" sz="3600" b="1" smtClean="0"/>
              <a:t> Meeting Issues: Overview</a:t>
            </a:r>
            <a:endParaRPr lang="en-US" sz="3600" smtClean="0"/>
          </a:p>
        </p:txBody>
      </p:sp>
      <p:sp>
        <p:nvSpPr>
          <p:cNvPr id="16387" name="Content Placeholder 5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2590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z="2000" b="1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400" b="1" smtClean="0">
                <a:solidFill>
                  <a:srgbClr val="7030A0"/>
                </a:solidFill>
              </a:rPr>
              <a:t>d. Performance Evaluation and Management</a:t>
            </a:r>
          </a:p>
          <a:p>
            <a:pPr lvl="1" eaLnBrk="1" hangingPunct="1"/>
            <a:r>
              <a:rPr lang="en-US" smtClean="0"/>
              <a:t>Performance-based Evaluation System</a:t>
            </a:r>
          </a:p>
          <a:p>
            <a:pPr lvl="1" eaLnBrk="1" hangingPunct="1"/>
            <a:r>
              <a:rPr lang="en-US" smtClean="0"/>
              <a:t>Medium Term Budget Framework</a:t>
            </a:r>
          </a:p>
          <a:p>
            <a:pPr lvl="1" eaLnBrk="1" hangingPunct="1"/>
            <a:r>
              <a:rPr lang="en-US" smtClean="0"/>
              <a:t>Annual Performance Agreement (APA)</a:t>
            </a:r>
          </a:p>
          <a:p>
            <a:pPr eaLnBrk="1" hangingPunct="1"/>
            <a:endParaRPr lang="en-US" sz="20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E06E4-B641-463A-BA9C-96896BBAB58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57175" y="1376363"/>
            <a:ext cx="8710613" cy="5024437"/>
          </a:xfrm>
        </p:spPr>
        <p:txBody>
          <a:bodyPr/>
          <a:lstStyle/>
          <a:p>
            <a:pPr marL="342900" lvl="1" indent="-342900" algn="just" eaLnBrk="1" hangingPunct="1">
              <a:buFont typeface="Wingdings 2" pitchFamily="18" charset="2"/>
              <a:buNone/>
              <a:defRPr/>
            </a:pP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e-Filing</a:t>
            </a:r>
          </a:p>
          <a:p>
            <a:pPr marL="342900" lvl="1" indent="-342900" algn="just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e-Filing is introduced in the government offices  as  the advance form of previously used </a:t>
            </a:r>
            <a:r>
              <a:rPr lang="en-GB" sz="2800" dirty="0" smtClean="0">
                <a:cs typeface="Times New Roman" pitchFamily="18" charset="0"/>
              </a:rPr>
              <a:t>National e-Service System (NESS)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It is taken as an essential part of mandatory strategic objectives of Annual Performance Agreement(APA)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It will cover 19000 offices across the government 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On-line confidential reporting from Field Administration to the Cabinet Division saves time and paper works </a:t>
            </a:r>
          </a:p>
          <a:p>
            <a:pPr algn="just" eaLnBrk="1" hangingPunct="1">
              <a:defRPr/>
            </a:pPr>
            <a:endParaRPr lang="en-US" sz="2800" dirty="0" smtClean="0"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en-US" sz="2800" dirty="0" smtClean="0">
              <a:cs typeface="Times New Roman" pitchFamily="18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457200" y="2286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</a:t>
            </a:r>
            <a:r>
              <a:rPr lang="en-US" sz="3600" b="1" baseline="30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Meeting Issues</a:t>
            </a:r>
            <a:endParaRPr 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16AA3-8812-49B3-B260-7585CD3B919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8363"/>
          </a:xfrm>
        </p:spPr>
        <p:txBody>
          <a:bodyPr/>
          <a:lstStyle/>
          <a:p>
            <a:pPr eaLnBrk="1" hangingPunct="1"/>
            <a:r>
              <a:rPr lang="en-US" sz="3600" b="1" smtClean="0"/>
              <a:t>e-Mobile Court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52400" y="1112838"/>
            <a:ext cx="8839200" cy="5287962"/>
          </a:xfrm>
        </p:spPr>
        <p:txBody>
          <a:bodyPr/>
          <a:lstStyle/>
          <a:p>
            <a:pPr algn="just" eaLnBrk="1" hangingPunct="1"/>
            <a:r>
              <a:rPr lang="en-US" sz="2400" smtClean="0"/>
              <a:t>e-mobile Court provides scope of higher authority to monitor the activities of the mobile courts</a:t>
            </a:r>
          </a:p>
          <a:p>
            <a:pPr algn="just" eaLnBrk="1" hangingPunct="1"/>
            <a:r>
              <a:rPr lang="en-US" sz="2400" smtClean="0"/>
              <a:t>The Executive Magistrates can get all the new laws immediately and can take a look at the previous case records</a:t>
            </a:r>
          </a:p>
          <a:p>
            <a:pPr algn="just" eaLnBrk="1" hangingPunct="1"/>
            <a:r>
              <a:rPr lang="en-US" sz="2400" smtClean="0"/>
              <a:t>Activities of the mobile courts can be done quickly and efficiently through the use of information technology</a:t>
            </a:r>
          </a:p>
          <a:p>
            <a:pPr algn="just" eaLnBrk="1" hangingPunct="1"/>
            <a:r>
              <a:rPr lang="en-US" sz="2400" smtClean="0"/>
              <a:t>The digital copy of case record can be supplied easily and quickly</a:t>
            </a:r>
          </a:p>
          <a:p>
            <a:pPr algn="just" eaLnBrk="1" hangingPunct="1"/>
            <a:r>
              <a:rPr lang="en-US" sz="2400" smtClean="0"/>
              <a:t>Data regarding the crimes committed by the same person can be verified online</a:t>
            </a:r>
          </a:p>
          <a:p>
            <a:pPr algn="just" eaLnBrk="1" hangingPunct="1"/>
            <a:r>
              <a:rPr lang="en-US" sz="2400" smtClean="0"/>
              <a:t>This system provides the scope of analysis of criminal trends </a:t>
            </a:r>
          </a:p>
          <a:p>
            <a:pPr algn="just" eaLnBrk="1" hangingPunct="1"/>
            <a:r>
              <a:rPr lang="en-US" sz="2400" smtClean="0"/>
              <a:t>e-mobile Court ensures transparency and accountability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3B6F9-452D-49FA-BF4F-CC5E57A5D87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 descr="C:\Users\a2i\Desktop\আদালত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66E77D-7095-4423-A409-2E4EB7ABA23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96900" y="112713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Innovation for Better Governance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181600"/>
          </a:xfrm>
        </p:spPr>
        <p:txBody>
          <a:bodyPr>
            <a:normAutofit fontScale="925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Innovation team has been formed in almost 1000 government offices for improving service delivery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There are 380 innovative ideas are taken for piloting in government offices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Steps have been taken to provide Service Innovation Funds even at the peripheral government officials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Service delivery is enhanced by Service Process Simplification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Inspiring </a:t>
            </a:r>
            <a:r>
              <a:rPr lang="en-US" sz="2800" dirty="0" err="1" smtClean="0"/>
              <a:t>Upazila</a:t>
            </a:r>
            <a:r>
              <a:rPr lang="en-US" sz="2800" dirty="0" smtClean="0"/>
              <a:t> innovation committees by connecting in their monthly meetings through audio/video conferencing and providing proper instructions to them.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Inspiring new innovators by rewarding “District Innovation Award”.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F223E-ACE6-43F0-B46A-B2C5D1D66B5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Innovation Circle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389438"/>
          </a:xfrm>
        </p:spPr>
        <p:txBody>
          <a:bodyPr/>
          <a:lstStyle/>
          <a:p>
            <a:pPr algn="just" eaLnBrk="1" hangingPunct="1"/>
            <a:r>
              <a:rPr lang="en-US" sz="2800" smtClean="0"/>
              <a:t>Innovation is taken as a change making tool</a:t>
            </a:r>
          </a:p>
          <a:p>
            <a:pPr algn="just" eaLnBrk="1" hangingPunct="1"/>
            <a:r>
              <a:rPr lang="en-US" sz="2800" smtClean="0"/>
              <a:t>Innovation Circles are organized at central to grass root levels</a:t>
            </a:r>
          </a:p>
          <a:p>
            <a:pPr algn="just" eaLnBrk="1" hangingPunct="1"/>
            <a:r>
              <a:rPr lang="en-US" sz="2800" smtClean="0"/>
              <a:t>Innovation ideas are being presented, discussed, evaluated in the circles</a:t>
            </a:r>
          </a:p>
          <a:p>
            <a:pPr algn="just" eaLnBrk="1" hangingPunct="1"/>
            <a:r>
              <a:rPr lang="en-US" sz="2800" smtClean="0"/>
              <a:t>Innovation is supported by special type of fund- Service Innovation Fund</a:t>
            </a:r>
          </a:p>
          <a:p>
            <a:pPr algn="just" eaLnBrk="1" hangingPunct="1"/>
            <a:r>
              <a:rPr lang="en-US" sz="2800" smtClean="0"/>
              <a:t>Outstanding innovation ideas are taken for piloting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73DD4-1F88-4731-A5CE-253475F5C61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762</TotalTime>
  <Words>1094</Words>
  <Application>Microsoft Office PowerPoint</Application>
  <PresentationFormat>On-screen Show (4:3)</PresentationFormat>
  <Paragraphs>168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 Fourth Meeting of SAARC Cabinet Secretaries Kathmandu, 09-10 June 2016 Bangladesh Position Paper on Best Practices: Governance Issues  </vt:lpstr>
      <vt:lpstr>3rd Meeting Issues: Overview</vt:lpstr>
      <vt:lpstr>3rd Meeting Issues: Overview(contd…)</vt:lpstr>
      <vt:lpstr>3rd Meeting Issues: Overview</vt:lpstr>
      <vt:lpstr>Slide 5</vt:lpstr>
      <vt:lpstr>e-Mobile Court</vt:lpstr>
      <vt:lpstr>Slide 7</vt:lpstr>
      <vt:lpstr>Innovation for Better Governance </vt:lpstr>
      <vt:lpstr>Innovation Circle</vt:lpstr>
      <vt:lpstr>Idea Bank: innovation ideas</vt:lpstr>
      <vt:lpstr>Public Hearing</vt:lpstr>
      <vt:lpstr>Use of Social Media</vt:lpstr>
      <vt:lpstr>Use of Social Media</vt:lpstr>
      <vt:lpstr>Rural Citizen Journalism for Good Governance</vt:lpstr>
      <vt:lpstr>Rural Citizen Journalism for Good Governance</vt:lpstr>
      <vt:lpstr>Banning early marriage</vt:lpstr>
      <vt:lpstr>Digitisation of the Land Management System  </vt:lpstr>
      <vt:lpstr>Digitisation of the Land Management System: Priorities (case study: Poba) </vt:lpstr>
      <vt:lpstr>Slide 19</vt:lpstr>
      <vt:lpstr>Project Simplification: Innovation  in Land Related Miscellaneous Case Disposal (case study: Poba)</vt:lpstr>
      <vt:lpstr>Palli Janapad for Savings of Agricultural land and community living in rural areas </vt:lpstr>
      <vt:lpstr>Palli Janopad for Savings of Agricultural land and community living in rural areas </vt:lpstr>
      <vt:lpstr>Slide 23</vt:lpstr>
      <vt:lpstr>Slide 24</vt:lpstr>
      <vt:lpstr>Slide 25</vt:lpstr>
      <vt:lpstr>Slide 26</vt:lpstr>
      <vt:lpstr>Slide 27</vt:lpstr>
      <vt:lpstr>Thank you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Bangladesh : Best Practices- Governance and Administrative Reforms</dc:title>
  <dc:creator>DELL</dc:creator>
  <cp:lastModifiedBy>ASUS</cp:lastModifiedBy>
  <cp:revision>113</cp:revision>
  <dcterms:created xsi:type="dcterms:W3CDTF">2016-05-31T08:28:19Z</dcterms:created>
  <dcterms:modified xsi:type="dcterms:W3CDTF">2016-06-08T07:38:33Z</dcterms:modified>
</cp:coreProperties>
</file>