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2" r:id="rId5"/>
    <p:sldId id="263" r:id="rId6"/>
    <p:sldId id="270" r:id="rId7"/>
    <p:sldId id="266" r:id="rId8"/>
    <p:sldId id="271" r:id="rId9"/>
    <p:sldId id="267" r:id="rId10"/>
    <p:sldId id="264" r:id="rId11"/>
    <p:sldId id="265" r:id="rId12"/>
    <p:sldId id="269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E0EF5-2A55-4C17-8EE6-FAA6CD65059D}" type="datetimeFigureOut">
              <a:rPr lang="en-IN" smtClean="0"/>
              <a:t>24-04-2014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842FF-3EDE-49BF-BC5B-A5081C0DF7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17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4E9D9-563F-4991-841C-9900AF6F6FE5}" type="datetimeFigureOut">
              <a:rPr lang="en-IN" smtClean="0"/>
              <a:t>24-04-2014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B7481-C02F-4410-BFC5-B3B86952F0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200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B7481-C02F-4410-BFC5-B3B86952F02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98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1908-EB5C-4E81-8854-BD84EA905EAB}" type="datetime1">
              <a:rPr lang="en-IN" smtClean="0"/>
              <a:t>24-04-2014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FEB8-311A-4391-BD95-29D5CFC3E9C9}" type="datetime1">
              <a:rPr lang="en-IN" smtClean="0"/>
              <a:t>24-04-2014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D7C2-C99C-4CD4-80A3-7C57F51413F6}" type="datetime1">
              <a:rPr lang="en-IN" smtClean="0"/>
              <a:t>24-04-2014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0596-EC47-46FB-8FFE-565C4A97D519}" type="datetime1">
              <a:rPr lang="en-IN" smtClean="0"/>
              <a:t>24-04-2014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7B5D-0227-45DE-B403-2CD036E8D540}" type="datetime1">
              <a:rPr lang="en-IN" smtClean="0"/>
              <a:t>24-04-2014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67B4-308C-4F6B-A57E-E76191782194}" type="datetime1">
              <a:rPr lang="en-IN" smtClean="0"/>
              <a:t>24-04-2014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A7BF-3002-47D0-B3EC-D41BFEAB99B5}" type="datetime1">
              <a:rPr lang="en-IN" smtClean="0"/>
              <a:t>24-04-2014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0D8E-0A4E-4DDE-9F09-8BA3F2C27932}" type="datetime1">
              <a:rPr lang="en-IN" smtClean="0"/>
              <a:t>24-04-2014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A519-5AC4-48D9-81EA-477E1993ABDB}" type="datetime1">
              <a:rPr lang="en-IN" smtClean="0"/>
              <a:t>24-04-2014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DC7D-AAE6-4AF6-BB1E-841C4ED86A0E}" type="datetime1">
              <a:rPr lang="en-IN" smtClean="0"/>
              <a:t>24-04-2014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A7A-5C2A-462D-8BD7-E2BA703A82B6}" type="datetime1">
              <a:rPr lang="en-IN" smtClean="0"/>
              <a:t>24-04-2014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2D3CF4-5786-4792-AD9E-CE6C3DB5B13C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5AF18D-2891-4498-A926-FFC38F829DC9}" type="datetime1">
              <a:rPr lang="en-IN" smtClean="0"/>
              <a:t>24-04-2014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absecpmg.gov.in/showpdf.php?type=cci_usermanual" TargetMode="External"/><Relationship Id="rId2" Type="http://schemas.openxmlformats.org/officeDocument/2006/relationships/hyperlink" Target="http://cabsecpmg.gov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rmatics.nic.in/uploads/pdfs/ca8d1375_Informatics%20January%202014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86" y="2420889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Government of India</a:t>
            </a:r>
            <a:br>
              <a:rPr lang="en-US" sz="2400" b="1" dirty="0" smtClean="0"/>
            </a:br>
            <a:r>
              <a:rPr lang="en-US" sz="2400" b="1" dirty="0" smtClean="0"/>
              <a:t>Cabinet Secretariat</a:t>
            </a:r>
            <a:endParaRPr lang="en-IN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6" y="3933056"/>
            <a:ext cx="6472808" cy="141500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Bridging the Implementation </a:t>
            </a:r>
            <a:r>
              <a:rPr lang="en-US" sz="2800" b="1" dirty="0" smtClean="0">
                <a:solidFill>
                  <a:srgbClr val="002060"/>
                </a:solidFill>
              </a:rPr>
              <a:t>Gap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Innovation in Disposal of Government Business 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2.bp.blogspot.com/-hLOhhycHqco/ToGf3mCsu_I/AAAAAAAAAPg/a3gAnkDq4vk/s1600/National+Emblem+of+Ind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04" y="116632"/>
            <a:ext cx="1905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74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Overall impact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Nearly 300</a:t>
            </a:r>
            <a:r>
              <a:rPr lang="en-US" dirty="0" smtClean="0"/>
              <a:t> </a:t>
            </a:r>
            <a:r>
              <a:rPr lang="en-US" dirty="0" smtClean="0"/>
              <a:t>stalled </a:t>
            </a:r>
            <a:r>
              <a:rPr lang="en-US" dirty="0"/>
              <a:t>projects </a:t>
            </a:r>
            <a:r>
              <a:rPr lang="en-US" dirty="0" smtClean="0"/>
              <a:t>including those recommended by PMG and involving </a:t>
            </a:r>
            <a:r>
              <a:rPr lang="en-US" dirty="0"/>
              <a:t>an investment of </a:t>
            </a:r>
            <a:r>
              <a:rPr lang="en-US" dirty="0" smtClean="0"/>
              <a:t>US $ 1310 billion cleared and Projects found not </a:t>
            </a:r>
            <a:r>
              <a:rPr lang="en-US" dirty="0"/>
              <a:t>feasible dropped</a:t>
            </a:r>
          </a:p>
          <a:p>
            <a:pPr algn="just"/>
            <a:r>
              <a:rPr lang="en-US" dirty="0"/>
              <a:t>Boost to investor confidence</a:t>
            </a:r>
          </a:p>
          <a:p>
            <a:pPr algn="just"/>
            <a:r>
              <a:rPr lang="en-US" dirty="0" smtClean="0"/>
              <a:t>Bottlenecks in terms of provisions of notifications etc. removed.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0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Further References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1800" i="1" u="sng" dirty="0" smtClean="0">
                <a:hlinkClick r:id="rId2"/>
              </a:rPr>
              <a:t>http</a:t>
            </a:r>
            <a:r>
              <a:rPr lang="en-IN" sz="1800" i="1" u="sng" dirty="0">
                <a:hlinkClick r:id="rId2"/>
              </a:rPr>
              <a:t>://</a:t>
            </a:r>
            <a:r>
              <a:rPr lang="en-IN" sz="1800" i="1" u="sng" dirty="0" smtClean="0">
                <a:hlinkClick r:id="rId2"/>
              </a:rPr>
              <a:t>cabsecpmg.gov.in</a:t>
            </a:r>
            <a:endParaRPr lang="en-IN" sz="1800" i="1" u="sng" dirty="0" smtClean="0"/>
          </a:p>
          <a:p>
            <a:pPr algn="just"/>
            <a:endParaRPr lang="en-US" sz="1800" u="sng" dirty="0"/>
          </a:p>
          <a:p>
            <a:endParaRPr lang="en-IN" sz="1800" dirty="0" smtClean="0"/>
          </a:p>
          <a:p>
            <a:r>
              <a:rPr lang="en-IN" sz="1800" dirty="0" smtClean="0"/>
              <a:t>User </a:t>
            </a:r>
            <a:r>
              <a:rPr lang="en-IN" sz="1800" dirty="0"/>
              <a:t>Manual for </a:t>
            </a:r>
            <a:r>
              <a:rPr lang="en-IN" sz="1800" dirty="0" smtClean="0"/>
              <a:t>Entrepreneurs</a:t>
            </a:r>
          </a:p>
          <a:p>
            <a:pPr marL="114300" indent="0">
              <a:buNone/>
            </a:pPr>
            <a:endParaRPr lang="en-IN" sz="1800" i="1" dirty="0" smtClean="0">
              <a:hlinkClick r:id="rId3"/>
            </a:endParaRPr>
          </a:p>
          <a:p>
            <a:pPr marL="114300" indent="0">
              <a:buNone/>
            </a:pPr>
            <a:r>
              <a:rPr lang="en-IN" sz="1800" i="1" dirty="0" smtClean="0">
                <a:hlinkClick r:id="rId3"/>
              </a:rPr>
              <a:t>http://cabsecpmg.gov.in/showpdf.php?type=cci_usermanual</a:t>
            </a:r>
            <a:endParaRPr lang="en-IN" sz="1800" i="1" dirty="0" smtClean="0"/>
          </a:p>
          <a:p>
            <a:pPr marL="114300" indent="0">
              <a:buNone/>
            </a:pPr>
            <a:endParaRPr lang="en-US" sz="1800" dirty="0"/>
          </a:p>
          <a:p>
            <a:endParaRPr lang="en-IN" sz="1800" dirty="0" smtClean="0"/>
          </a:p>
          <a:p>
            <a:r>
              <a:rPr lang="en-IN" sz="1800" dirty="0" smtClean="0"/>
              <a:t>An </a:t>
            </a:r>
            <a:r>
              <a:rPr lang="en-IN" sz="1800" dirty="0"/>
              <a:t>Article on “</a:t>
            </a:r>
            <a:r>
              <a:rPr lang="en-IN" sz="1800" dirty="0" smtClean="0"/>
              <a:t>e-CCI: </a:t>
            </a:r>
            <a:r>
              <a:rPr lang="en-IN" sz="1800" dirty="0"/>
              <a:t>Projects Management System” has been published in an </a:t>
            </a:r>
            <a:r>
              <a:rPr lang="en-IN" sz="1800" dirty="0" smtClean="0"/>
              <a:t>e-governance </a:t>
            </a:r>
            <a:r>
              <a:rPr lang="en-IN" sz="1800" dirty="0"/>
              <a:t>journal “</a:t>
            </a:r>
            <a:r>
              <a:rPr lang="en-IN" sz="1800" dirty="0" smtClean="0"/>
              <a:t>INFORMATICS</a:t>
            </a:r>
            <a:r>
              <a:rPr lang="en-IN" sz="1800" dirty="0"/>
              <a:t>”, </a:t>
            </a:r>
            <a:r>
              <a:rPr lang="en-IN" sz="1800" dirty="0" smtClean="0"/>
              <a:t>Vol. </a:t>
            </a:r>
            <a:r>
              <a:rPr lang="en-IN" sz="1800" dirty="0"/>
              <a:t>22 No. 3. January 2014 page 26-27, at the below link.</a:t>
            </a:r>
          </a:p>
          <a:p>
            <a:pPr marL="114300" indent="0">
              <a:buNone/>
            </a:pPr>
            <a:endParaRPr lang="en-IN" sz="1800" i="1" u="sng" dirty="0" smtClean="0">
              <a:hlinkClick r:id="rId4"/>
            </a:endParaRPr>
          </a:p>
          <a:p>
            <a:pPr marL="114300" indent="0">
              <a:buNone/>
            </a:pPr>
            <a:r>
              <a:rPr lang="en-IN" sz="1800" i="1" u="sng" dirty="0" smtClean="0">
                <a:hlinkClick r:id="rId4"/>
              </a:rPr>
              <a:t>http</a:t>
            </a:r>
            <a:r>
              <a:rPr lang="en-IN" sz="1800" i="1" u="sng" dirty="0">
                <a:hlinkClick r:id="rId4"/>
              </a:rPr>
              <a:t>://informatics.nic.in/uploads/pdfs/ca8d1375_Informatics%20January%202014.pdf</a:t>
            </a:r>
            <a:endParaRPr lang="en-IN" sz="1800" i="1" dirty="0"/>
          </a:p>
          <a:p>
            <a:pPr marL="114300" indent="0">
              <a:buNone/>
            </a:pP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6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7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Disposal of Government business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Ministries </a:t>
            </a:r>
            <a:r>
              <a:rPr lang="en-US" dirty="0" smtClean="0"/>
              <a:t>primarily </a:t>
            </a:r>
            <a:r>
              <a:rPr lang="en-US" dirty="0" smtClean="0"/>
              <a:t>responsible for </a:t>
            </a:r>
            <a:r>
              <a:rPr lang="en-US" dirty="0" smtClean="0"/>
              <a:t>allocated business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/>
              <a:t>Cabinet/Cabinet </a:t>
            </a:r>
            <a:r>
              <a:rPr lang="en-US" smtClean="0"/>
              <a:t>Committees </a:t>
            </a:r>
            <a:r>
              <a:rPr lang="en-US" dirty="0" smtClean="0"/>
              <a:t>mainly from </a:t>
            </a:r>
            <a:r>
              <a:rPr lang="en-US" dirty="0" smtClean="0"/>
              <a:t>administrative and </a:t>
            </a:r>
            <a:r>
              <a:rPr lang="en-US" dirty="0" smtClean="0"/>
              <a:t>investment </a:t>
            </a:r>
            <a:r>
              <a:rPr lang="en-US" dirty="0" smtClean="0"/>
              <a:t>angles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Other Authorities</a:t>
            </a:r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6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Cabinet Committee on Investment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Mandate distinct from other Cabinet Committees</a:t>
            </a:r>
          </a:p>
          <a:p>
            <a:pPr algn="just"/>
            <a:r>
              <a:rPr lang="en-US" dirty="0" smtClean="0"/>
              <a:t>Accords no </a:t>
            </a:r>
            <a:r>
              <a:rPr lang="en-US" dirty="0"/>
              <a:t>Administrative/Investment </a:t>
            </a:r>
            <a:r>
              <a:rPr lang="en-US" dirty="0" smtClean="0"/>
              <a:t>approvals but endeavor </a:t>
            </a:r>
            <a:r>
              <a:rPr lang="en-US" dirty="0"/>
              <a:t>to cut </a:t>
            </a:r>
            <a:r>
              <a:rPr lang="en-US" dirty="0" smtClean="0"/>
              <a:t>delays</a:t>
            </a:r>
            <a:endParaRPr lang="en-US" dirty="0"/>
          </a:p>
          <a:p>
            <a:pPr algn="just"/>
            <a:r>
              <a:rPr lang="en-US" dirty="0" smtClean="0"/>
              <a:t>Facilitation of approvals/clearances and monitoring</a:t>
            </a:r>
          </a:p>
          <a:p>
            <a:pPr algn="just"/>
            <a:r>
              <a:rPr lang="en-US" dirty="0" smtClean="0"/>
              <a:t>Meetings held even if inter-departmental  consultative processes are not complete</a:t>
            </a:r>
          </a:p>
          <a:p>
            <a:pPr algn="just"/>
            <a:r>
              <a:rPr lang="en-US" dirty="0" smtClean="0"/>
              <a:t>Clear time-frames for action to be monitored by the Committee</a:t>
            </a:r>
          </a:p>
          <a:p>
            <a:pPr algn="just"/>
            <a:r>
              <a:rPr lang="en-US" dirty="0" smtClean="0"/>
              <a:t>Information flow from Departments </a:t>
            </a:r>
            <a:r>
              <a:rPr lang="en-US" dirty="0"/>
              <a:t>concerned with </a:t>
            </a:r>
            <a:r>
              <a:rPr lang="en-US" dirty="0" smtClean="0"/>
              <a:t>sectors, Financial Institutions and Investors </a:t>
            </a:r>
            <a:endParaRPr lang="en-US" dirty="0"/>
          </a:p>
          <a:p>
            <a:pPr algn="just"/>
            <a:r>
              <a:rPr lang="en-US" dirty="0" smtClean="0"/>
              <a:t>Interaction </a:t>
            </a:r>
            <a:r>
              <a:rPr lang="en-US" dirty="0"/>
              <a:t>with stake holders at different levels</a:t>
            </a:r>
          </a:p>
          <a:p>
            <a:pPr algn="just"/>
            <a:endParaRPr lang="en-IN" dirty="0"/>
          </a:p>
          <a:p>
            <a:pPr algn="just"/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33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Project Monitoring Group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Headed by Additional Secretary in Cabinet </a:t>
            </a:r>
            <a:r>
              <a:rPr lang="en-US" dirty="0" smtClean="0"/>
              <a:t>Secretariat</a:t>
            </a:r>
          </a:p>
          <a:p>
            <a:pPr marL="114300" indent="0" algn="just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Interacts with Ministries/Departments/States/Investors </a:t>
            </a:r>
            <a:r>
              <a:rPr lang="en-US" dirty="0" smtClean="0"/>
              <a:t>through e-CCI</a:t>
            </a:r>
            <a:endParaRPr lang="en-US" dirty="0"/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Resolution of Issues or their crystallization for consideration at the level of Cabinet Secretary and Cabinet Committee on </a:t>
            </a:r>
            <a:r>
              <a:rPr lang="en-US" dirty="0" smtClean="0"/>
              <a:t>Investment</a:t>
            </a:r>
            <a:r>
              <a:rPr lang="en-US" dirty="0" smtClean="0"/>
              <a:t>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marL="11430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23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e-CCI</a:t>
            </a:r>
            <a:endParaRPr lang="en-IN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Paperless Online Investment Projects Management System</a:t>
            </a:r>
          </a:p>
          <a:p>
            <a:pPr algn="just"/>
            <a:r>
              <a:rPr lang="en-US" dirty="0" smtClean="0"/>
              <a:t>Transparent </a:t>
            </a:r>
            <a:r>
              <a:rPr lang="en-US" dirty="0" smtClean="0"/>
              <a:t> </a:t>
            </a:r>
            <a:r>
              <a:rPr lang="en-US" dirty="0"/>
              <a:t>and Investor Friendly </a:t>
            </a:r>
            <a:r>
              <a:rPr lang="en-US" dirty="0" smtClean="0"/>
              <a:t>platform </a:t>
            </a:r>
            <a:r>
              <a:rPr lang="en-US" dirty="0" smtClean="0"/>
              <a:t>accessible </a:t>
            </a:r>
            <a:r>
              <a:rPr lang="en-US" dirty="0"/>
              <a:t>from any internet PC.</a:t>
            </a:r>
            <a:endParaRPr lang="en-US" dirty="0" smtClean="0"/>
          </a:p>
          <a:p>
            <a:pPr algn="just"/>
            <a:r>
              <a:rPr lang="en-US" dirty="0" smtClean="0"/>
              <a:t>Automated Mailer </a:t>
            </a:r>
            <a:r>
              <a:rPr lang="en-US" dirty="0" smtClean="0"/>
              <a:t>Notifications </a:t>
            </a:r>
            <a:r>
              <a:rPr lang="en-US" dirty="0" smtClean="0"/>
              <a:t>to </a:t>
            </a:r>
            <a:r>
              <a:rPr lang="en-US" dirty="0" smtClean="0"/>
              <a:t>Ministries/Investors</a:t>
            </a:r>
            <a:endParaRPr lang="en-US" dirty="0" smtClean="0"/>
          </a:p>
          <a:p>
            <a:pPr algn="just"/>
            <a:r>
              <a:rPr lang="en-US" dirty="0" smtClean="0"/>
              <a:t>Flow of data between Ministries</a:t>
            </a:r>
            <a:r>
              <a:rPr lang="en-US" dirty="0"/>
              <a:t> </a:t>
            </a:r>
            <a:r>
              <a:rPr lang="en-US" dirty="0" smtClean="0"/>
              <a:t>and Cabinet Secretariat.</a:t>
            </a:r>
          </a:p>
          <a:p>
            <a:pPr algn="just"/>
            <a:r>
              <a:rPr lang="en-US" dirty="0" smtClean="0"/>
              <a:t>Meetings management of PMG or tripartite Groups including automatic generation of meeting notice, agenda and </a:t>
            </a:r>
            <a:r>
              <a:rPr lang="en-US" dirty="0" err="1" smtClean="0"/>
              <a:t>RoD</a:t>
            </a:r>
            <a:endParaRPr lang="en-US" dirty="0" smtClean="0"/>
          </a:p>
          <a:p>
            <a:pPr algn="just"/>
            <a:r>
              <a:rPr lang="en-US" dirty="0" smtClean="0"/>
              <a:t>Generation of Reports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1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Flow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6</a:t>
            </a:fld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9" r="2244"/>
          <a:stretch/>
        </p:blipFill>
        <p:spPr bwMode="auto">
          <a:xfrm>
            <a:off x="35496" y="1429526"/>
            <a:ext cx="8393108" cy="538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7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users of </a:t>
            </a:r>
            <a:r>
              <a:rPr lang="en-US" dirty="0" smtClean="0"/>
              <a:t>e-CCI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users: 	552	</a:t>
            </a:r>
          </a:p>
          <a:p>
            <a:r>
              <a:rPr lang="en-US" dirty="0" smtClean="0"/>
              <a:t>Ministries:  		 37</a:t>
            </a:r>
          </a:p>
          <a:p>
            <a:r>
              <a:rPr lang="en-US" dirty="0" smtClean="0"/>
              <a:t>States:         		  17</a:t>
            </a:r>
          </a:p>
          <a:p>
            <a:r>
              <a:rPr lang="en-US" dirty="0" smtClean="0"/>
              <a:t>Private investors:	 498</a:t>
            </a:r>
          </a:p>
          <a:p>
            <a:r>
              <a:rPr lang="en-US" dirty="0" smtClean="0"/>
              <a:t>Proposed replication </a:t>
            </a:r>
            <a:r>
              <a:rPr lang="en-US" dirty="0" smtClean="0"/>
              <a:t>in </a:t>
            </a:r>
            <a:r>
              <a:rPr lang="en-US" dirty="0" smtClean="0"/>
              <a:t>States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Workshops organized for 11 States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Projec</a:t>
            </a:r>
            <a:r>
              <a:rPr lang="en-US" sz="4000" dirty="0" smtClean="0"/>
              <a:t>ts Accepted- Month Wise</a:t>
            </a:r>
            <a:endParaRPr lang="en-IN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8</a:t>
            </a:fld>
            <a:endParaRPr lang="en-IN"/>
          </a:p>
        </p:txBody>
      </p:sp>
      <p:pic>
        <p:nvPicPr>
          <p:cNvPr id="6" name="chart"/>
          <p:cNvPicPr>
            <a:picLocks noChangeAspect="1"/>
          </p:cNvPicPr>
          <p:nvPr/>
        </p:nvPicPr>
        <p:blipFill rotWithShape="1">
          <a:blip r:embed="rId2"/>
          <a:srcRect l="1166" t="7747" r="812" b="1629"/>
          <a:stretch/>
        </p:blipFill>
        <p:spPr>
          <a:xfrm>
            <a:off x="632388" y="2238998"/>
            <a:ext cx="7263925" cy="42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considered by PMG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04806"/>
              </p:ext>
            </p:extLst>
          </p:nvPr>
        </p:nvGraphicFramePr>
        <p:xfrm>
          <a:off x="251520" y="1700808"/>
          <a:ext cx="7920880" cy="3384376"/>
        </p:xfrm>
        <a:graphic>
          <a:graphicData uri="http://schemas.openxmlformats.org/drawingml/2006/table">
            <a:tbl>
              <a:tblPr/>
              <a:tblGrid>
                <a:gridCol w="4248472"/>
                <a:gridCol w="897256"/>
                <a:gridCol w="1387576"/>
                <a:gridCol w="138757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No. of  Projects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No. of 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 Antiqua"/>
                        </a:rPr>
                        <a:t>Value  (in Cr)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08D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Projects Accepted by PMG for Consideration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6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6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21,61,308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6CA"/>
                    </a:solidFill>
                  </a:tcPr>
                </a:tc>
              </a:tr>
              <a:tr h="38369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Projects/Issues Considered by the Sub-Groups</a:t>
                      </a:r>
                    </a:p>
                  </a:txBody>
                  <a:tcPr marL="22559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426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1,029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20,70,887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2875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Projects/Issues  Closed-No Action Required by PMG</a:t>
                      </a:r>
                    </a:p>
                  </a:txBody>
                  <a:tcPr marL="4963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3,39,176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69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Decisions Taken- Resolved</a:t>
                      </a:r>
                    </a:p>
                  </a:txBody>
                  <a:tcPr marL="4963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5,40,305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69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Projects/Issues  for Consideration of CCI</a:t>
                      </a:r>
                    </a:p>
                  </a:txBody>
                  <a:tcPr marL="4963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1,15,424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69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Projects/Issues Still Under  Consideration</a:t>
                      </a:r>
                    </a:p>
                  </a:txBody>
                  <a:tcPr marL="49630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10,75,981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73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Projects/Issues to be Considered by the Sub-Groups</a:t>
                      </a:r>
                    </a:p>
                  </a:txBody>
                  <a:tcPr marL="27071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90,421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3CF4-5786-4792-AD9E-CE6C3DB5B13C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9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793</TotalTime>
  <Words>381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Government of India Cabinet Secretariat</vt:lpstr>
      <vt:lpstr>Disposal of Government business</vt:lpstr>
      <vt:lpstr>Cabinet Committee on Investment</vt:lpstr>
      <vt:lpstr>Project Monitoring Group</vt:lpstr>
      <vt:lpstr>e-CCI</vt:lpstr>
      <vt:lpstr>Work Flow</vt:lpstr>
      <vt:lpstr>Current users of e-CCI</vt:lpstr>
      <vt:lpstr>Projects Accepted- Month Wise</vt:lpstr>
      <vt:lpstr>Cases considered by PMG</vt:lpstr>
      <vt:lpstr>Overall impact</vt:lpstr>
      <vt:lpstr>Further References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of India Cabinet Secretariat</dc:title>
  <dc:creator>KLS-INT</dc:creator>
  <cp:lastModifiedBy>KLS-INT</cp:lastModifiedBy>
  <cp:revision>65</cp:revision>
  <cp:lastPrinted>2014-04-24T10:01:19Z</cp:lastPrinted>
  <dcterms:created xsi:type="dcterms:W3CDTF">2014-04-22T09:57:21Z</dcterms:created>
  <dcterms:modified xsi:type="dcterms:W3CDTF">2014-04-24T11:38:59Z</dcterms:modified>
</cp:coreProperties>
</file>