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375" r:id="rId3"/>
    <p:sldId id="377" r:id="rId4"/>
    <p:sldId id="378" r:id="rId5"/>
    <p:sldId id="381" r:id="rId6"/>
    <p:sldId id="383" r:id="rId7"/>
    <p:sldId id="386" r:id="rId8"/>
    <p:sldId id="399" r:id="rId9"/>
    <p:sldId id="387" r:id="rId10"/>
    <p:sldId id="391" r:id="rId11"/>
    <p:sldId id="392" r:id="rId12"/>
    <p:sldId id="394" r:id="rId13"/>
    <p:sldId id="393" r:id="rId14"/>
    <p:sldId id="397" r:id="rId15"/>
    <p:sldId id="396" r:id="rId16"/>
  </p:sldIdLst>
  <p:sldSz cx="9144000" cy="6858000" type="screen4x3"/>
  <p:notesSz cx="6735763" cy="9866313"/>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600" kern="1200">
        <a:solidFill>
          <a:schemeClr val="bg1"/>
        </a:solidFill>
        <a:latin typeface="Tahoma" pitchFamily="34" charset="0"/>
        <a:ea typeface="+mn-ea"/>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600" kern="1200">
        <a:solidFill>
          <a:schemeClr val="bg1"/>
        </a:solidFill>
        <a:latin typeface="Tahoma" pitchFamily="34" charset="0"/>
        <a:ea typeface="+mn-ea"/>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600" kern="1200">
        <a:solidFill>
          <a:schemeClr val="bg1"/>
        </a:solidFill>
        <a:latin typeface="Tahoma" pitchFamily="34" charset="0"/>
        <a:ea typeface="+mn-ea"/>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600" kern="1200">
        <a:solidFill>
          <a:schemeClr val="bg1"/>
        </a:solidFill>
        <a:latin typeface="Tahoma" pitchFamily="34" charset="0"/>
        <a:ea typeface="+mn-ea"/>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600" kern="1200">
        <a:solidFill>
          <a:schemeClr val="bg1"/>
        </a:solidFill>
        <a:latin typeface="Tahoma" pitchFamily="34" charset="0"/>
        <a:ea typeface="+mn-ea"/>
        <a:cs typeface="+mn-cs"/>
      </a:defRPr>
    </a:lvl5pPr>
    <a:lvl6pPr marL="2286000" algn="l" defTabSz="914400" rtl="0" eaLnBrk="1" latinLnBrk="0" hangingPunct="1">
      <a:defRPr sz="1600" kern="1200">
        <a:solidFill>
          <a:schemeClr val="bg1"/>
        </a:solidFill>
        <a:latin typeface="Tahoma" pitchFamily="34" charset="0"/>
        <a:ea typeface="+mn-ea"/>
        <a:cs typeface="+mn-cs"/>
      </a:defRPr>
    </a:lvl6pPr>
    <a:lvl7pPr marL="2743200" algn="l" defTabSz="914400" rtl="0" eaLnBrk="1" latinLnBrk="0" hangingPunct="1">
      <a:defRPr sz="1600" kern="1200">
        <a:solidFill>
          <a:schemeClr val="bg1"/>
        </a:solidFill>
        <a:latin typeface="Tahoma" pitchFamily="34" charset="0"/>
        <a:ea typeface="+mn-ea"/>
        <a:cs typeface="+mn-cs"/>
      </a:defRPr>
    </a:lvl7pPr>
    <a:lvl8pPr marL="3200400" algn="l" defTabSz="914400" rtl="0" eaLnBrk="1" latinLnBrk="0" hangingPunct="1">
      <a:defRPr sz="1600" kern="1200">
        <a:solidFill>
          <a:schemeClr val="bg1"/>
        </a:solidFill>
        <a:latin typeface="Tahoma" pitchFamily="34" charset="0"/>
        <a:ea typeface="+mn-ea"/>
        <a:cs typeface="+mn-cs"/>
      </a:defRPr>
    </a:lvl8pPr>
    <a:lvl9pPr marL="3657600" algn="l" defTabSz="914400" rtl="0" eaLnBrk="1" latinLnBrk="0" hangingPunct="1">
      <a:defRPr sz="1600"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4" d="100"/>
          <a:sy n="44" d="100"/>
        </p:scale>
        <p:origin x="-87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08"/>
        <p:guide pos="21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Sheet1!$A$6</c:f>
              <c:strCache>
                <c:ptCount val="1"/>
                <c:pt idx="0">
                  <c:v>2012/13</c:v>
                </c:pt>
              </c:strCache>
            </c:strRef>
          </c:tx>
          <c:dLbls>
            <c:txPr>
              <a:bodyPr rot="-5400000" vert="horz"/>
              <a:lstStyle/>
              <a:p>
                <a:pPr>
                  <a:defRPr/>
                </a:pPr>
                <a:endParaRPr lang="en-US"/>
              </a:p>
            </c:txPr>
            <c:showVal val="1"/>
          </c:dLbls>
          <c:cat>
            <c:strRef>
              <c:f>Sheet1!$B$5:$D$5</c:f>
              <c:strCache>
                <c:ptCount val="3"/>
                <c:pt idx="0">
                  <c:v>Pills Distribution (Cycle) </c:v>
                </c:pt>
                <c:pt idx="1">
                  <c:v>ORS Distribution (Packets)</c:v>
                </c:pt>
                <c:pt idx="2">
                  <c:v>No. of people served</c:v>
                </c:pt>
              </c:strCache>
            </c:strRef>
          </c:cat>
          <c:val>
            <c:numRef>
              <c:f>Sheet1!$B$6:$D$6</c:f>
              <c:numCache>
                <c:formatCode>General</c:formatCode>
                <c:ptCount val="3"/>
                <c:pt idx="0">
                  <c:v>791000</c:v>
                </c:pt>
                <c:pt idx="1">
                  <c:v>1449000</c:v>
                </c:pt>
                <c:pt idx="2">
                  <c:v>10798000</c:v>
                </c:pt>
              </c:numCache>
            </c:numRef>
          </c:val>
        </c:ser>
        <c:ser>
          <c:idx val="1"/>
          <c:order val="1"/>
          <c:tx>
            <c:strRef>
              <c:f>Sheet1!$A$7</c:f>
              <c:strCache>
                <c:ptCount val="1"/>
                <c:pt idx="0">
                  <c:v>2013/14</c:v>
                </c:pt>
              </c:strCache>
            </c:strRef>
          </c:tx>
          <c:dLbls>
            <c:txPr>
              <a:bodyPr rot="-5400000" vert="horz"/>
              <a:lstStyle/>
              <a:p>
                <a:pPr>
                  <a:defRPr/>
                </a:pPr>
                <a:endParaRPr lang="en-US"/>
              </a:p>
            </c:txPr>
            <c:showVal val="1"/>
          </c:dLbls>
          <c:cat>
            <c:strRef>
              <c:f>Sheet1!$B$5:$D$5</c:f>
              <c:strCache>
                <c:ptCount val="3"/>
                <c:pt idx="0">
                  <c:v>Pills Distribution (Cycle) </c:v>
                </c:pt>
                <c:pt idx="1">
                  <c:v>ORS Distribution (Packets)</c:v>
                </c:pt>
                <c:pt idx="2">
                  <c:v>No. of people served</c:v>
                </c:pt>
              </c:strCache>
            </c:strRef>
          </c:cat>
          <c:val>
            <c:numRef>
              <c:f>Sheet1!$B$7:$D$7</c:f>
              <c:numCache>
                <c:formatCode>General</c:formatCode>
                <c:ptCount val="3"/>
                <c:pt idx="0">
                  <c:v>903167</c:v>
                </c:pt>
                <c:pt idx="1">
                  <c:v>1643832</c:v>
                </c:pt>
                <c:pt idx="2">
                  <c:v>11402251</c:v>
                </c:pt>
              </c:numCache>
            </c:numRef>
          </c:val>
        </c:ser>
        <c:ser>
          <c:idx val="2"/>
          <c:order val="2"/>
          <c:tx>
            <c:strRef>
              <c:f>Sheet1!$A$8</c:f>
              <c:strCache>
                <c:ptCount val="1"/>
                <c:pt idx="0">
                  <c:v>2014/15</c:v>
                </c:pt>
              </c:strCache>
            </c:strRef>
          </c:tx>
          <c:dLbls>
            <c:txPr>
              <a:bodyPr rot="-5400000" vert="horz"/>
              <a:lstStyle/>
              <a:p>
                <a:pPr>
                  <a:defRPr/>
                </a:pPr>
                <a:endParaRPr lang="en-US"/>
              </a:p>
            </c:txPr>
            <c:showVal val="1"/>
          </c:dLbls>
          <c:cat>
            <c:strRef>
              <c:f>Sheet1!$B$5:$D$5</c:f>
              <c:strCache>
                <c:ptCount val="3"/>
                <c:pt idx="0">
                  <c:v>Pills Distribution (Cycle) </c:v>
                </c:pt>
                <c:pt idx="1">
                  <c:v>ORS Distribution (Packets)</c:v>
                </c:pt>
                <c:pt idx="2">
                  <c:v>No. of people served</c:v>
                </c:pt>
              </c:strCache>
            </c:strRef>
          </c:cat>
          <c:val>
            <c:numRef>
              <c:f>Sheet1!$B$8:$D$8</c:f>
              <c:numCache>
                <c:formatCode>General</c:formatCode>
                <c:ptCount val="3"/>
                <c:pt idx="0">
                  <c:v>912186</c:v>
                </c:pt>
                <c:pt idx="1">
                  <c:v>1698882</c:v>
                </c:pt>
                <c:pt idx="2">
                  <c:v>11406413</c:v>
                </c:pt>
              </c:numCache>
            </c:numRef>
          </c:val>
        </c:ser>
        <c:dLbls/>
        <c:shape val="box"/>
        <c:axId val="52409472"/>
        <c:axId val="52411008"/>
        <c:axId val="0"/>
      </c:bar3DChart>
      <c:catAx>
        <c:axId val="52409472"/>
        <c:scaling>
          <c:orientation val="minMax"/>
        </c:scaling>
        <c:axPos val="b"/>
        <c:tickLblPos val="nextTo"/>
        <c:crossAx val="52411008"/>
        <c:crosses val="autoZero"/>
        <c:auto val="1"/>
        <c:lblAlgn val="ctr"/>
        <c:lblOffset val="100"/>
      </c:catAx>
      <c:valAx>
        <c:axId val="52411008"/>
        <c:scaling>
          <c:orientation val="minMax"/>
        </c:scaling>
        <c:axPos val="l"/>
        <c:majorGridlines/>
        <c:numFmt formatCode="General" sourceLinked="1"/>
        <c:tickLblPos val="nextTo"/>
        <c:crossAx val="52409472"/>
        <c:crosses val="autoZero"/>
        <c:crossBetween val="between"/>
      </c:valAx>
    </c:plotArea>
    <c:legend>
      <c:legendPos val="r"/>
    </c:legend>
    <c:plotVisOnly val="1"/>
    <c:dispBlanksAs val="gap"/>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buFont typeface="Times New Roman" pitchFamily="16" charset="0"/>
              <a:buNone/>
              <a:defRPr sz="1200">
                <a:latin typeface="Tahoma" pitchFamily="32" charset="0"/>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buFont typeface="Times New Roman" pitchFamily="16" charset="0"/>
              <a:buNone/>
              <a:defRPr sz="1200">
                <a:latin typeface="Tahoma" pitchFamily="32" charset="0"/>
              </a:defRPr>
            </a:lvl1pPr>
          </a:lstStyle>
          <a:p>
            <a:pPr>
              <a:defRPr/>
            </a:pPr>
            <a:fld id="{4E893279-D7B5-4298-9DCC-03D04792E521}" type="datetimeFigureOut">
              <a:rPr lang="en-US"/>
              <a:pPr>
                <a:defRPr/>
              </a:pPr>
              <a:t>4/16/2015</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buFont typeface="Times New Roman" pitchFamily="16" charset="0"/>
              <a:buNone/>
              <a:defRPr sz="1200">
                <a:latin typeface="Tahoma" pitchFamily="32" charset="0"/>
              </a:defRPr>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buFont typeface="Times New Roman" pitchFamily="16" charset="0"/>
              <a:buNone/>
              <a:defRPr sz="1200">
                <a:latin typeface="Tahoma" pitchFamily="32" charset="0"/>
              </a:defRPr>
            </a:lvl1pPr>
          </a:lstStyle>
          <a:p>
            <a:pPr>
              <a:defRPr/>
            </a:pPr>
            <a:fld id="{122E3B0D-6CF9-4C81-9E6C-F6D4FA2B7A59}" type="slidenum">
              <a:rPr lang="en-US"/>
              <a:pPr>
                <a:defRPr/>
              </a:pPr>
              <a:t>‹#›</a:t>
            </a:fld>
            <a:endParaRPr lang="en-US"/>
          </a:p>
        </p:txBody>
      </p:sp>
    </p:spTree>
    <p:extLst>
      <p:ext uri="{BB962C8B-B14F-4D97-AF65-F5344CB8AC3E}">
        <p14:creationId xmlns:p14="http://schemas.microsoft.com/office/powerpoint/2010/main" xmlns="" val="385761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735763" cy="9866313"/>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5122" name="AutoShape 2"/>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5123" name="AutoShape 3"/>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5124" name="AutoShape 4"/>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5125" name="Text Box 5"/>
          <p:cNvSpPr txBox="1">
            <a:spLocks noChangeArrowheads="1"/>
          </p:cNvSpPr>
          <p:nvPr/>
        </p:nvSpPr>
        <p:spPr bwMode="auto">
          <a:xfrm>
            <a:off x="0" y="0"/>
            <a:ext cx="2919413" cy="496888"/>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5126" name="Text Box 6"/>
          <p:cNvSpPr txBox="1">
            <a:spLocks noChangeArrowheads="1"/>
          </p:cNvSpPr>
          <p:nvPr/>
        </p:nvSpPr>
        <p:spPr bwMode="auto">
          <a:xfrm>
            <a:off x="3814763" y="0"/>
            <a:ext cx="2919412" cy="496888"/>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66568" name="Rectangle 7"/>
          <p:cNvSpPr>
            <a:spLocks noGrp="1" noRot="1" noChangeAspect="1" noChangeArrowheads="1"/>
          </p:cNvSpPr>
          <p:nvPr>
            <p:ph type="sldImg"/>
          </p:nvPr>
        </p:nvSpPr>
        <p:spPr bwMode="auto">
          <a:xfrm>
            <a:off x="903288" y="739775"/>
            <a:ext cx="4922837" cy="3692525"/>
          </a:xfrm>
          <a:prstGeom prst="rect">
            <a:avLst/>
          </a:prstGeom>
          <a:noFill/>
          <a:ln w="9360">
            <a:solidFill>
              <a:srgbClr val="000000"/>
            </a:solidFill>
            <a:miter lim="800000"/>
            <a:headEnd/>
            <a:tailEnd/>
          </a:ln>
        </p:spPr>
      </p:sp>
      <p:sp>
        <p:nvSpPr>
          <p:cNvPr id="5128" name="Rectangle 8"/>
          <p:cNvSpPr>
            <a:spLocks noGrp="1" noChangeArrowheads="1"/>
          </p:cNvSpPr>
          <p:nvPr>
            <p:ph type="body"/>
          </p:nvPr>
        </p:nvSpPr>
        <p:spPr bwMode="auto">
          <a:xfrm>
            <a:off x="673100" y="4686300"/>
            <a:ext cx="5383213" cy="44338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5129" name="Text Box 9"/>
          <p:cNvSpPr txBox="1">
            <a:spLocks noChangeArrowheads="1"/>
          </p:cNvSpPr>
          <p:nvPr/>
        </p:nvSpPr>
        <p:spPr bwMode="auto">
          <a:xfrm>
            <a:off x="0" y="9369425"/>
            <a:ext cx="2919413" cy="496888"/>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5130" name="Rectangle 10"/>
          <p:cNvSpPr>
            <a:spLocks noGrp="1" noChangeArrowheads="1"/>
          </p:cNvSpPr>
          <p:nvPr>
            <p:ph type="sldNum"/>
          </p:nvPr>
        </p:nvSpPr>
        <p:spPr bwMode="auto">
          <a:xfrm>
            <a:off x="3814763" y="9371013"/>
            <a:ext cx="2913062" cy="4873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cs typeface="Lucida Sans Unicode" pitchFamily="32" charset="0"/>
              </a:defRPr>
            </a:lvl1pPr>
          </a:lstStyle>
          <a:p>
            <a:pPr>
              <a:defRPr/>
            </a:pPr>
            <a:fld id="{74D79E43-6D93-4A72-88DE-A09E9626E342}" type="slidenum">
              <a:rPr lang="en-US"/>
              <a:pPr>
                <a:defRPr/>
              </a:pPr>
              <a:t>‹#›</a:t>
            </a:fld>
            <a:endParaRPr lang="en-US"/>
          </a:p>
        </p:txBody>
      </p:sp>
    </p:spTree>
    <p:extLst>
      <p:ext uri="{BB962C8B-B14F-4D97-AF65-F5344CB8AC3E}">
        <p14:creationId xmlns:p14="http://schemas.microsoft.com/office/powerpoint/2010/main" xmlns="" val="13255846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0"/>
          <p:cNvSpPr>
            <a:spLocks noGrp="1" noChangeArrowheads="1"/>
          </p:cNvSpPr>
          <p:nvPr>
            <p:ph type="sldNum" sz="quarter"/>
          </p:nvPr>
        </p:nvSpPr>
        <p:spPr>
          <a:noFill/>
        </p:spPr>
        <p:txBody>
          <a:bodyPr/>
          <a:lstStyle/>
          <a:p>
            <a:pPr>
              <a:buFont typeface="Times New Roman" pitchFamily="18" charset="0"/>
              <a:buNone/>
            </a:pPr>
            <a:fld id="{41583706-3C1B-4912-A16F-C01F01A90809}" type="slidenum">
              <a:rPr lang="en-US" smtClean="0">
                <a:latin typeface="Arial" pitchFamily="34" charset="0"/>
                <a:cs typeface="Lucida Sans Unicode" pitchFamily="34" charset="0"/>
              </a:rPr>
              <a:pPr>
                <a:buFont typeface="Times New Roman" pitchFamily="18" charset="0"/>
                <a:buNone/>
              </a:pPr>
              <a:t>1</a:t>
            </a:fld>
            <a:endParaRPr lang="en-US" smtClean="0">
              <a:latin typeface="Arial" pitchFamily="34" charset="0"/>
              <a:cs typeface="Lucida Sans Unicode" pitchFamily="34" charset="0"/>
            </a:endParaRPr>
          </a:p>
        </p:txBody>
      </p:sp>
      <p:sp>
        <p:nvSpPr>
          <p:cNvPr id="67587" name="Text Box 1"/>
          <p:cNvSpPr txBox="1">
            <a:spLocks noChangeArrowheads="1"/>
          </p:cNvSpPr>
          <p:nvPr/>
        </p:nvSpPr>
        <p:spPr bwMode="auto">
          <a:xfrm>
            <a:off x="1122363" y="739775"/>
            <a:ext cx="4491037" cy="3700463"/>
          </a:xfrm>
          <a:prstGeom prst="rect">
            <a:avLst/>
          </a:prstGeom>
          <a:solidFill>
            <a:srgbClr val="FFFFFF"/>
          </a:solidFill>
          <a:ln w="9360">
            <a:solidFill>
              <a:srgbClr val="000000"/>
            </a:solidFill>
            <a:miter lim="800000"/>
            <a:headEnd/>
            <a:tailEnd/>
          </a:ln>
        </p:spPr>
        <p:txBody>
          <a:bodyPr wrap="none" anchor="ctr"/>
          <a:lstStyle/>
          <a:p>
            <a:endParaRPr lang="en-US">
              <a:ea typeface="MS Gothic" pitchFamily="49" charset="0"/>
              <a:cs typeface="MS Gothic" pitchFamily="49" charset="0"/>
            </a:endParaRPr>
          </a:p>
        </p:txBody>
      </p:sp>
      <p:sp>
        <p:nvSpPr>
          <p:cNvPr id="67588" name="Rectangle 2"/>
          <p:cNvSpPr>
            <a:spLocks noGrp="1" noChangeArrowheads="1"/>
          </p:cNvSpPr>
          <p:nvPr>
            <p:ph type="body"/>
          </p:nvPr>
        </p:nvSpPr>
        <p:spPr>
          <a:xfrm>
            <a:off x="673100" y="4686300"/>
            <a:ext cx="5384800" cy="443706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p:spPr>
        <p:txBody>
          <a:bodyPr/>
          <a:lstStyle/>
          <a:p>
            <a:fld id="{086CADCD-B94A-405F-AA0E-3BCCD2154048}" type="slidenum">
              <a:rPr lang="en-US">
                <a:latin typeface="Arial" pitchFamily="34" charset="0"/>
              </a:rPr>
              <a:pPr/>
              <a:t>3</a:t>
            </a:fld>
            <a:endParaRPr lang="en-US">
              <a:latin typeface="Arial" pitchFamily="34" charset="0"/>
            </a:endParaRPr>
          </a:p>
        </p:txBody>
      </p:sp>
      <p:sp>
        <p:nvSpPr>
          <p:cNvPr id="36867" name="Text Box 2"/>
          <p:cNvSpPr txBox="1">
            <a:spLocks noChangeArrowheads="1"/>
          </p:cNvSpPr>
          <p:nvPr/>
        </p:nvSpPr>
        <p:spPr bwMode="auto">
          <a:xfrm>
            <a:off x="3773275" y="10172923"/>
            <a:ext cx="2886088" cy="536138"/>
          </a:xfrm>
          <a:prstGeom prst="rect">
            <a:avLst/>
          </a:prstGeom>
          <a:noFill/>
          <a:ln w="9525">
            <a:noFill/>
            <a:round/>
            <a:headEnd/>
            <a:tailEnd/>
          </a:ln>
        </p:spPr>
        <p:txBody>
          <a:bodyPr lIns="90000" tIns="46800" rIns="90000" bIns="46800"/>
          <a:lstStyle/>
          <a:p>
            <a:pPr algn="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F2BEFA6-ED5F-48F6-8D3E-AEDAF6802E3E}" type="slidenum">
              <a:rPr lang="en-GB" sz="1200">
                <a:solidFill>
                  <a:srgbClr val="000000"/>
                </a:solidFill>
                <a:ea typeface="Arial Unicode MS" pitchFamily="34" charset="-128"/>
                <a:cs typeface="Arial Unicode MS" pitchFamily="34" charset="-128"/>
              </a:rPr>
              <a:pPr algn="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ea typeface="Arial Unicode MS" pitchFamily="34" charset="-128"/>
              <a:cs typeface="Arial Unicode MS" pitchFamily="34" charset="-128"/>
            </a:endParaRPr>
          </a:p>
        </p:txBody>
      </p:sp>
      <p:sp>
        <p:nvSpPr>
          <p:cNvPr id="36868" name="Text Box 3"/>
          <p:cNvSpPr txBox="1">
            <a:spLocks noChangeArrowheads="1"/>
          </p:cNvSpPr>
          <p:nvPr/>
        </p:nvSpPr>
        <p:spPr bwMode="auto">
          <a:xfrm>
            <a:off x="893425" y="803352"/>
            <a:ext cx="4874073" cy="4016754"/>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9" name="Text Box 4"/>
          <p:cNvSpPr>
            <a:spLocks noGrp="1" noChangeArrowheads="1"/>
          </p:cNvSpPr>
          <p:nvPr>
            <p:ph type="body"/>
          </p:nvPr>
        </p:nvSpPr>
        <p:spPr>
          <a:xfrm>
            <a:off x="665781" y="5087318"/>
            <a:ext cx="5329361" cy="4820105"/>
          </a:xfrm>
          <a:noFill/>
          <a:ln/>
        </p:spPr>
        <p:txBody>
          <a:bodyPr/>
          <a:lstStyle/>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ea typeface="Arial Unicode MS" pitchFamily="34" charset="-128"/>
                <a:cs typeface="Arial Unicode MS" pitchFamily="34" charset="-128"/>
              </a:rPr>
              <a:t>Mostly semi to illiterate. No formal training, non-paid </a:t>
            </a:r>
            <a:r>
              <a:rPr lang="en-GB" sz="1000" dirty="0" err="1" smtClean="0">
                <a:ea typeface="Arial Unicode MS" pitchFamily="34" charset="-128"/>
                <a:cs typeface="Arial Unicode MS" pitchFamily="34" charset="-128"/>
              </a:rPr>
              <a:t>volunteers.The</a:t>
            </a:r>
            <a:r>
              <a:rPr lang="en-GB" sz="1000" dirty="0" smtClean="0">
                <a:ea typeface="Arial Unicode MS" pitchFamily="34" charset="-128"/>
                <a:cs typeface="Arial Unicode MS" pitchFamily="34" charset="-128"/>
              </a:rPr>
              <a:t> Female Community Health Volunteers programme was established in 1989, and now we have approximately 52,000 FCHVs in </a:t>
            </a:r>
            <a:r>
              <a:rPr lang="en-GB" sz="1000" dirty="0" err="1" smtClean="0">
                <a:ea typeface="Arial Unicode MS" pitchFamily="34" charset="-128"/>
                <a:cs typeface="Arial Unicode MS" pitchFamily="34" charset="-128"/>
              </a:rPr>
              <a:t>Nepal.They</a:t>
            </a:r>
            <a:r>
              <a:rPr lang="en-GB" sz="1000" dirty="0" smtClean="0">
                <a:ea typeface="Arial Unicode MS" pitchFamily="34" charset="-128"/>
                <a:cs typeface="Arial Unicode MS" pitchFamily="34" charset="-128"/>
              </a:rPr>
              <a:t> receive 18 days of basic training after being enrolled as FCHVs.</a:t>
            </a:r>
          </a:p>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smtClean="0">
              <a:ea typeface="Arial Unicode MS" pitchFamily="34" charset="-128"/>
              <a:cs typeface="Arial Unicode MS" pitchFamily="34" charset="-128"/>
            </a:endParaRPr>
          </a:p>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ea typeface="Arial Unicode MS" pitchFamily="34" charset="-128"/>
                <a:cs typeface="Arial Unicode MS" pitchFamily="34" charset="-128"/>
              </a:rPr>
              <a:t>Nepal has 75 districts that are divided into 4,000 Village Development Committee’s, which are again divided into wards. The smallest administrative unit in Nepal, which is the ward, has at least one FCHV. On average, each FCHV looks after 80 households. </a:t>
            </a:r>
          </a:p>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smtClean="0">
              <a:ea typeface="Arial Unicode MS" pitchFamily="34" charset="-128"/>
              <a:cs typeface="Arial Unicode MS" pitchFamily="34" charset="-128"/>
            </a:endParaRPr>
          </a:p>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ea typeface="Arial Unicode MS" pitchFamily="34" charset="-128"/>
                <a:cs typeface="Arial Unicode MS" pitchFamily="34" charset="-128"/>
              </a:rPr>
              <a:t>Although over half the FCHVs are unable to read and write, since the initiation of the FCHV programme, they have remained key actors in several successful interventions, including vitamin A distribution, </a:t>
            </a:r>
            <a:r>
              <a:rPr lang="en-GB" sz="1000" dirty="0" err="1" smtClean="0">
                <a:ea typeface="Arial Unicode MS" pitchFamily="34" charset="-128"/>
                <a:cs typeface="Arial Unicode MS" pitchFamily="34" charset="-128"/>
              </a:rPr>
              <a:t>deworming</a:t>
            </a:r>
            <a:r>
              <a:rPr lang="en-GB" sz="1000" dirty="0" smtClean="0">
                <a:ea typeface="Arial Unicode MS" pitchFamily="34" charset="-128"/>
                <a:cs typeface="Arial Unicode MS" pitchFamily="34" charset="-128"/>
              </a:rPr>
              <a:t>, and immunization campaigns. FCHVs are motivated to work voluntarily especially because of the social recognition they receive in their communities for their work. </a:t>
            </a:r>
          </a:p>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smtClean="0">
              <a:ea typeface="Arial Unicode MS" pitchFamily="34" charset="-128"/>
              <a:cs typeface="Arial Unicode MS" pitchFamily="34" charset="-128"/>
            </a:endParaRPr>
          </a:p>
          <a:p>
            <a:pPr>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smtClean="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p:spPr>
        <p:txBody>
          <a:bodyPr/>
          <a:lstStyle/>
          <a:p>
            <a:fld id="{FE14C099-2675-4938-AD52-324D9183FB6A}" type="slidenum">
              <a:rPr lang="en-US" smtClean="0"/>
              <a:pPr/>
              <a:t>10</a:t>
            </a:fld>
            <a:endParaRPr lang="en-US" smtClean="0"/>
          </a:p>
        </p:txBody>
      </p:sp>
      <p:sp>
        <p:nvSpPr>
          <p:cNvPr id="48131" name="Rectangle 7"/>
          <p:cNvSpPr txBox="1">
            <a:spLocks noGrp="1" noChangeArrowheads="1"/>
          </p:cNvSpPr>
          <p:nvPr/>
        </p:nvSpPr>
        <p:spPr bwMode="auto">
          <a:xfrm>
            <a:off x="3815373" y="9371285"/>
            <a:ext cx="2918831" cy="493316"/>
          </a:xfrm>
          <a:prstGeom prst="rect">
            <a:avLst/>
          </a:prstGeom>
          <a:noFill/>
          <a:ln w="9525">
            <a:noFill/>
            <a:miter lim="800000"/>
            <a:headEnd/>
            <a:tailEnd/>
          </a:ln>
        </p:spPr>
        <p:txBody>
          <a:bodyPr anchor="b"/>
          <a:lstStyle/>
          <a:p>
            <a:pPr algn="r" defTabSz="914400" eaLnBrk="1" hangingPunct="1">
              <a:buClrTx/>
              <a:buSzTx/>
              <a:buFontTx/>
              <a:buNone/>
            </a:pPr>
            <a:fld id="{DC45A7B0-E06B-426D-9230-BCE0056BE3FF}" type="slidenum">
              <a:rPr lang="en-US" sz="1200">
                <a:solidFill>
                  <a:schemeClr val="tx1"/>
                </a:solidFill>
              </a:rPr>
              <a:pPr algn="r" defTabSz="914400" eaLnBrk="1" hangingPunct="1">
                <a:buClrTx/>
                <a:buSzTx/>
                <a:buFontTx/>
                <a:buNone/>
              </a:pPr>
              <a:t>10</a:t>
            </a:fld>
            <a:endParaRPr lang="en-US" sz="1200">
              <a:solidFill>
                <a:schemeClr val="tx1"/>
              </a:solidFill>
            </a:endParaRPr>
          </a:p>
        </p:txBody>
      </p:sp>
      <p:sp>
        <p:nvSpPr>
          <p:cNvPr id="48132" name="Text Box 2"/>
          <p:cNvSpPr txBox="1">
            <a:spLocks noChangeArrowheads="1"/>
          </p:cNvSpPr>
          <p:nvPr/>
        </p:nvSpPr>
        <p:spPr bwMode="auto">
          <a:xfrm>
            <a:off x="1122628" y="739974"/>
            <a:ext cx="4487390" cy="3696442"/>
          </a:xfrm>
          <a:prstGeom prst="rect">
            <a:avLst/>
          </a:prstGeom>
          <a:solidFill>
            <a:srgbClr val="FFFFFF"/>
          </a:solidFill>
          <a:ln w="9360">
            <a:solidFill>
              <a:srgbClr val="000000"/>
            </a:solidFill>
            <a:miter lim="800000"/>
            <a:headEnd/>
            <a:tailEnd/>
          </a:ln>
        </p:spPr>
        <p:txBody>
          <a:bodyPr wrap="none" anchor="ctr"/>
          <a:lstStyle/>
          <a:p>
            <a:pPr defTabSz="914400" eaLnBrk="1" hangingPunct="1">
              <a:buClrTx/>
              <a:buSzTx/>
              <a:buFontTx/>
              <a:buNone/>
            </a:pPr>
            <a:endParaRPr lang="en-US" sz="4000">
              <a:solidFill>
                <a:schemeClr val="tx1"/>
              </a:solidFill>
              <a:latin typeface="Preeti" pitchFamily="2" charset="0"/>
            </a:endParaRPr>
          </a:p>
        </p:txBody>
      </p:sp>
      <p:sp>
        <p:nvSpPr>
          <p:cNvPr id="48133" name="Rectangle 3"/>
          <p:cNvSpPr>
            <a:spLocks noGrp="1" noChangeArrowheads="1"/>
          </p:cNvSpPr>
          <p:nvPr>
            <p:ph type="body"/>
          </p:nvPr>
        </p:nvSpPr>
        <p:spPr>
          <a:xfrm>
            <a:off x="673576" y="4686499"/>
            <a:ext cx="5383933" cy="4436415"/>
          </a:xfrm>
          <a:noFill/>
          <a:ln/>
        </p:spPr>
        <p:txBody>
          <a:bodyPr wrap="none" lIns="91440" tIns="45720" rIns="91440" bIns="45720"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p:spPr>
        <p:txBody>
          <a:bodyPr/>
          <a:lstStyle/>
          <a:p>
            <a:fld id="{CC80B21F-777B-4C0B-A313-2C12B7DE8EBB}" type="slidenum">
              <a:rPr lang="en-US" smtClean="0"/>
              <a:pPr/>
              <a:t>14</a:t>
            </a:fld>
            <a:endParaRPr lang="en-US" smtClean="0"/>
          </a:p>
        </p:txBody>
      </p:sp>
      <p:sp>
        <p:nvSpPr>
          <p:cNvPr id="44035" name="Rectangle 7"/>
          <p:cNvSpPr txBox="1">
            <a:spLocks noGrp="1" noChangeArrowheads="1"/>
          </p:cNvSpPr>
          <p:nvPr/>
        </p:nvSpPr>
        <p:spPr bwMode="auto">
          <a:xfrm>
            <a:off x="3815373" y="9371285"/>
            <a:ext cx="2918831" cy="493316"/>
          </a:xfrm>
          <a:prstGeom prst="rect">
            <a:avLst/>
          </a:prstGeom>
          <a:noFill/>
          <a:ln w="9525">
            <a:noFill/>
            <a:miter lim="800000"/>
            <a:headEnd/>
            <a:tailEnd/>
          </a:ln>
        </p:spPr>
        <p:txBody>
          <a:bodyPr anchor="b"/>
          <a:lstStyle/>
          <a:p>
            <a:pPr algn="r" defTabSz="914400" eaLnBrk="1" hangingPunct="1">
              <a:buClrTx/>
              <a:buSzTx/>
              <a:buFontTx/>
              <a:buNone/>
            </a:pPr>
            <a:fld id="{A037E88E-2D10-4FE1-A202-15330E4E563E}" type="slidenum">
              <a:rPr lang="en-US" sz="1200">
                <a:solidFill>
                  <a:schemeClr val="tx1"/>
                </a:solidFill>
              </a:rPr>
              <a:pPr algn="r" defTabSz="914400" eaLnBrk="1" hangingPunct="1">
                <a:buClrTx/>
                <a:buSzTx/>
                <a:buFontTx/>
                <a:buNone/>
              </a:pPr>
              <a:t>14</a:t>
            </a:fld>
            <a:endParaRPr lang="en-US" sz="1200">
              <a:solidFill>
                <a:schemeClr val="tx1"/>
              </a:solidFill>
            </a:endParaRPr>
          </a:p>
        </p:txBody>
      </p:sp>
      <p:sp>
        <p:nvSpPr>
          <p:cNvPr id="44036" name="Text Box 2"/>
          <p:cNvSpPr txBox="1">
            <a:spLocks noChangeArrowheads="1"/>
          </p:cNvSpPr>
          <p:nvPr/>
        </p:nvSpPr>
        <p:spPr bwMode="auto">
          <a:xfrm>
            <a:off x="3815373" y="9371285"/>
            <a:ext cx="2918831" cy="493316"/>
          </a:xfrm>
          <a:prstGeom prst="rect">
            <a:avLst/>
          </a:prstGeom>
          <a:noFill/>
          <a:ln w="9525">
            <a:noFill/>
            <a:round/>
            <a:headEnd/>
            <a:tailEnd/>
          </a:ln>
        </p:spPr>
        <p:txBody>
          <a:bodyPr lIns="90000" tIns="46800" rIns="90000" bIns="46800" anchor="b"/>
          <a:lstStyle/>
          <a:p>
            <a:pPr algn="r" eaLnBrk="1" hangingPunct="1">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2F3349C-153C-43ED-915C-2056B52F7238}" type="slidenum">
              <a:rPr lang="en-GB" sz="1200">
                <a:solidFill>
                  <a:srgbClr val="000000"/>
                </a:solidFill>
                <a:ea typeface="Arial Unicode MS" pitchFamily="34" charset="-128"/>
                <a:cs typeface="Arial Unicode MS" pitchFamily="34" charset="-128"/>
              </a:rPr>
              <a:pPr algn="r" eaLnBrk="1" hangingPunct="1">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ea typeface="Arial Unicode MS" pitchFamily="34" charset="-128"/>
              <a:cs typeface="Arial Unicode MS" pitchFamily="34" charset="-128"/>
            </a:endParaRPr>
          </a:p>
        </p:txBody>
      </p:sp>
      <p:sp>
        <p:nvSpPr>
          <p:cNvPr id="44037" name="Text Box 3"/>
          <p:cNvSpPr txBox="1">
            <a:spLocks noChangeArrowheads="1"/>
          </p:cNvSpPr>
          <p:nvPr/>
        </p:nvSpPr>
        <p:spPr bwMode="auto">
          <a:xfrm>
            <a:off x="1122627" y="739974"/>
            <a:ext cx="4490509" cy="3699867"/>
          </a:xfrm>
          <a:prstGeom prst="rect">
            <a:avLst/>
          </a:prstGeom>
          <a:solidFill>
            <a:srgbClr val="FFFFFF"/>
          </a:solidFill>
          <a:ln w="9360">
            <a:solidFill>
              <a:srgbClr val="000000"/>
            </a:solidFill>
            <a:miter lim="800000"/>
            <a:headEnd/>
            <a:tailEnd/>
          </a:ln>
        </p:spPr>
        <p:txBody>
          <a:bodyPr wrap="none" anchor="ctr"/>
          <a:lstStyle/>
          <a:p>
            <a:pPr defTabSz="914400">
              <a:buClrTx/>
              <a:buSzTx/>
              <a:buFontTx/>
              <a:buNone/>
            </a:pPr>
            <a:endParaRPr lang="en-US">
              <a:solidFill>
                <a:schemeClr val="tx1"/>
              </a:solidFill>
              <a:latin typeface="Tahoma" pitchFamily="34" charset="0"/>
            </a:endParaRPr>
          </a:p>
        </p:txBody>
      </p:sp>
      <p:sp>
        <p:nvSpPr>
          <p:cNvPr id="44038" name="Rectangle 4"/>
          <p:cNvSpPr>
            <a:spLocks noGrp="1" noChangeArrowheads="1"/>
          </p:cNvSpPr>
          <p:nvPr>
            <p:ph type="body"/>
          </p:nvPr>
        </p:nvSpPr>
        <p:spPr>
          <a:xfrm>
            <a:off x="673576" y="4686499"/>
            <a:ext cx="5383933" cy="4436415"/>
          </a:xfrm>
          <a:noFill/>
          <a:ln/>
        </p:spPr>
        <p:txBody>
          <a:bodyPr wrap="none" lIns="91440" tIns="45720" rIns="91440" bIns="45720"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p:spPr>
        <p:txBody>
          <a:bodyPr/>
          <a:lstStyle/>
          <a:p>
            <a:fld id="{C48AC1EA-ACE7-4F08-A2FC-10C121E6D32C}" type="slidenum">
              <a:rPr lang="en-US"/>
              <a:pPr/>
              <a:t>15</a:t>
            </a:fld>
            <a:endParaRPr lang="en-US"/>
          </a:p>
        </p:txBody>
      </p:sp>
      <p:sp>
        <p:nvSpPr>
          <p:cNvPr id="44035" name="Rectangle 7"/>
          <p:cNvSpPr txBox="1">
            <a:spLocks noGrp="1" noChangeArrowheads="1"/>
          </p:cNvSpPr>
          <p:nvPr/>
        </p:nvSpPr>
        <p:spPr bwMode="auto">
          <a:xfrm>
            <a:off x="3815373" y="9371285"/>
            <a:ext cx="2918831" cy="493316"/>
          </a:xfrm>
          <a:prstGeom prst="rect">
            <a:avLst/>
          </a:prstGeom>
          <a:noFill/>
          <a:ln w="9525">
            <a:noFill/>
            <a:miter lim="800000"/>
            <a:headEnd/>
            <a:tailEnd/>
          </a:ln>
        </p:spPr>
        <p:txBody>
          <a:bodyPr anchor="b"/>
          <a:lstStyle/>
          <a:p>
            <a:pPr algn="r" defTabSz="914400"/>
            <a:fld id="{5A2F7C88-F022-462C-B307-95D53678043F}" type="slidenum">
              <a:rPr lang="en-US" sz="1200"/>
              <a:pPr algn="r" defTabSz="914400"/>
              <a:t>15</a:t>
            </a:fld>
            <a:endParaRPr lang="en-US" sz="1200"/>
          </a:p>
        </p:txBody>
      </p:sp>
      <p:sp>
        <p:nvSpPr>
          <p:cNvPr id="44036" name="Rectangle 2"/>
          <p:cNvSpPr>
            <a:spLocks noGrp="1" noRot="1" noChangeAspect="1" noChangeArrowheads="1" noTextEdit="1"/>
          </p:cNvSpPr>
          <p:nvPr>
            <p:ph type="sldImg"/>
          </p:nvPr>
        </p:nvSpPr>
        <p:spPr>
          <a:xfrm>
            <a:off x="901700" y="739775"/>
            <a:ext cx="4932363" cy="3700463"/>
          </a:xfrm>
          <a:ln/>
        </p:spPr>
      </p:sp>
      <p:sp>
        <p:nvSpPr>
          <p:cNvPr id="44037" name="Rectangle 3"/>
          <p:cNvSpPr>
            <a:spLocks noGrp="1" noChangeArrowheads="1"/>
          </p:cNvSpPr>
          <p:nvPr>
            <p:ph type="body" idx="1"/>
          </p:nvPr>
        </p:nvSpPr>
        <p:spPr>
          <a:xfrm>
            <a:off x="673577" y="4686499"/>
            <a:ext cx="5388610" cy="4439841"/>
          </a:xfrm>
          <a:noFill/>
          <a:ln/>
        </p:spPr>
        <p:txBody>
          <a:bodyPr lIns="91440" tIns="45720" rIns="91440" bIns="45720"/>
          <a:lstStyle/>
          <a:p>
            <a:pPr defTabSz="91440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D7B8C947-BC43-4B57-9A2F-8EB93645E9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DE1FBA15-CDD6-4412-961D-EC0552729C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6625"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0EC7BF8D-7A53-41F5-903F-97A393C8459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447800"/>
            <a:ext cx="3806825" cy="456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3625" y="1447800"/>
            <a:ext cx="3806825" cy="220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3625" y="3806825"/>
            <a:ext cx="3806825" cy="220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idx="10"/>
          </p:nvPr>
        </p:nvSpPr>
        <p:spPr>
          <a:ln/>
        </p:spPr>
        <p:txBody>
          <a:bodyPr/>
          <a:lstStyle>
            <a:lvl1pPr>
              <a:defRPr/>
            </a:lvl1pPr>
          </a:lstStyle>
          <a:p>
            <a:pPr>
              <a:defRPr/>
            </a:pPr>
            <a:fld id="{7B88FC9F-8AB4-4516-8F7A-43EA656BE8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A9663DE4-CBD1-4D73-A80C-2BF29F02CA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6E3867C1-5E85-454F-812A-224C6F1309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06825"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3625" y="1447800"/>
            <a:ext cx="3806825"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fld id="{6E8CCE0F-2105-4C19-8C0E-3D7D387975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fld id="{C89982EE-B4B6-4292-9B66-A03E25C201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fld id="{D06CD1FE-A183-4480-8DBC-68CCA22344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D0D4480A-E17A-47F0-8473-9941422E8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3D92AEDF-8BD0-4C55-9F41-C0B26C5801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558E52CD-93BE-43C6-B778-471F311E35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858000"/>
          </a:xfrm>
          <a:prstGeom prst="rect">
            <a:avLst/>
          </a:prstGeom>
          <a:solidFill>
            <a:srgbClr val="FFFFFF"/>
          </a:solid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1026" name="AutoShape 2"/>
          <p:cNvSpPr>
            <a:spLocks noChangeArrowheads="1"/>
          </p:cNvSpPr>
          <p:nvPr/>
        </p:nvSpPr>
        <p:spPr bwMode="auto">
          <a:xfrm>
            <a:off x="63500" y="69850"/>
            <a:ext cx="9013825" cy="6692900"/>
          </a:xfrm>
          <a:prstGeom prst="roundRect">
            <a:avLst>
              <a:gd name="adj" fmla="val 4931"/>
            </a:avLst>
          </a:prstGeom>
          <a:noFill/>
          <a:ln w="6480">
            <a:solidFill>
              <a:srgbClr val="000000"/>
            </a:solidFill>
            <a:miter lim="800000"/>
            <a:headEnd/>
            <a:tailEnd/>
          </a:ln>
          <a:effectLst/>
        </p:spPr>
        <p:txBody>
          <a:bodyPr wrap="none" anchor="ctr"/>
          <a:lstStyle/>
          <a:p>
            <a:pPr>
              <a:buFont typeface="Times New Roman" pitchFamily="16" charset="0"/>
              <a:buNone/>
              <a:defRPr/>
            </a:pPr>
            <a:endParaRPr lang="en-US">
              <a:latin typeface="Tahoma" pitchFamily="32" charset="0"/>
            </a:endParaRPr>
          </a:p>
        </p:txBody>
      </p:sp>
      <p:pic>
        <p:nvPicPr>
          <p:cNvPr id="7172" name="Picture 3"/>
          <p:cNvPicPr>
            <a:picLocks noChangeAspect="1" noChangeArrowheads="1"/>
          </p:cNvPicPr>
          <p:nvPr/>
        </p:nvPicPr>
        <p:blipFill>
          <a:blip r:embed="rId14" cstate="print"/>
          <a:srcRect/>
          <a:stretch>
            <a:fillRect/>
          </a:stretch>
        </p:blipFill>
        <p:spPr bwMode="auto">
          <a:xfrm>
            <a:off x="7970838" y="76200"/>
            <a:ext cx="1096962" cy="1371600"/>
          </a:xfrm>
          <a:prstGeom prst="rect">
            <a:avLst/>
          </a:prstGeom>
          <a:noFill/>
          <a:ln w="9525">
            <a:noFill/>
            <a:round/>
            <a:headEnd/>
            <a:tailEnd/>
          </a:ln>
        </p:spPr>
      </p:pic>
      <p:pic>
        <p:nvPicPr>
          <p:cNvPr id="7173" name="Picture 4"/>
          <p:cNvPicPr>
            <a:picLocks noChangeAspect="1" noChangeArrowheads="1"/>
          </p:cNvPicPr>
          <p:nvPr/>
        </p:nvPicPr>
        <p:blipFill>
          <a:blip r:embed="rId15" cstate="print"/>
          <a:srcRect/>
          <a:stretch>
            <a:fillRect/>
          </a:stretch>
        </p:blipFill>
        <p:spPr bwMode="auto">
          <a:xfrm>
            <a:off x="152400" y="173038"/>
            <a:ext cx="1447800" cy="1350962"/>
          </a:xfrm>
          <a:prstGeom prst="rect">
            <a:avLst/>
          </a:prstGeom>
          <a:noFill/>
          <a:ln w="9525">
            <a:noFill/>
            <a:round/>
            <a:headEnd/>
            <a:tailEnd/>
          </a:ln>
        </p:spPr>
      </p:pic>
      <p:pic>
        <p:nvPicPr>
          <p:cNvPr id="7174" name="Picture 5"/>
          <p:cNvPicPr>
            <a:picLocks noChangeAspect="1" noChangeArrowheads="1"/>
          </p:cNvPicPr>
          <p:nvPr/>
        </p:nvPicPr>
        <p:blipFill>
          <a:blip r:embed="rId16" cstate="print"/>
          <a:srcRect/>
          <a:stretch>
            <a:fillRect/>
          </a:stretch>
        </p:blipFill>
        <p:spPr bwMode="auto">
          <a:xfrm>
            <a:off x="3810000" y="152400"/>
            <a:ext cx="1447800" cy="1284288"/>
          </a:xfrm>
          <a:prstGeom prst="rect">
            <a:avLst/>
          </a:prstGeom>
          <a:noFill/>
          <a:ln w="9525">
            <a:noFill/>
            <a:round/>
            <a:headEnd/>
            <a:tailEnd/>
          </a:ln>
        </p:spPr>
      </p:pic>
      <p:sp>
        <p:nvSpPr>
          <p:cNvPr id="7175" name="Rectangle 6"/>
          <p:cNvSpPr>
            <a:spLocks noGrp="1" noChangeArrowheads="1"/>
          </p:cNvSpPr>
          <p:nvPr>
            <p:ph type="body" idx="1"/>
          </p:nvPr>
        </p:nvSpPr>
        <p:spPr bwMode="auto">
          <a:xfrm>
            <a:off x="914400" y="1447800"/>
            <a:ext cx="7766050" cy="45656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7"/>
          <p:cNvSpPr txBox="1">
            <a:spLocks noChangeArrowheads="1"/>
          </p:cNvSpPr>
          <p:nvPr/>
        </p:nvSpPr>
        <p:spPr bwMode="auto">
          <a:xfrm>
            <a:off x="6172200" y="6191250"/>
            <a:ext cx="2476500" cy="476250"/>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1032" name="Text Box 8"/>
          <p:cNvSpPr txBox="1">
            <a:spLocks noChangeArrowheads="1"/>
          </p:cNvSpPr>
          <p:nvPr/>
        </p:nvSpPr>
        <p:spPr bwMode="auto">
          <a:xfrm>
            <a:off x="914400" y="6170613"/>
            <a:ext cx="3962400" cy="460375"/>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Tahoma" pitchFamily="32" charset="0"/>
            </a:endParaRPr>
          </a:p>
        </p:txBody>
      </p:sp>
      <p:sp>
        <p:nvSpPr>
          <p:cNvPr id="1033" name="Rectangle 9"/>
          <p:cNvSpPr>
            <a:spLocks noGrp="1" noChangeArrowheads="1"/>
          </p:cNvSpPr>
          <p:nvPr>
            <p:ph type="sldNum"/>
          </p:nvPr>
        </p:nvSpPr>
        <p:spPr bwMode="auto">
          <a:xfrm>
            <a:off x="212725" y="6276975"/>
            <a:ext cx="317500" cy="317500"/>
          </a:xfrm>
          <a:prstGeom prst="rect">
            <a:avLst/>
          </a:prstGeom>
          <a:solidFill>
            <a:srgbClr val="D34817"/>
          </a:solidFill>
          <a:ln w="9525">
            <a:noFill/>
            <a:round/>
            <a:headEnd/>
            <a:tailEnd/>
          </a:ln>
          <a:effectLst/>
        </p:spPr>
        <p:txBody>
          <a:bodyPr vert="horz" wrap="square" lIns="0" tIns="0" rIns="0" bIns="0" numCol="1" anchor="ctr" anchorCtr="1" compatLnSpc="1">
            <a:prstTxWarp prst="textNoShape">
              <a:avLst/>
            </a:prstTxWarp>
          </a:bodyPr>
          <a:lstStyle>
            <a:lvl1pPr algn="ctr" eaLnBrk="1" hangingPunct="1">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mj-lt"/>
                <a:cs typeface="Lucida Sans Unicode" pitchFamily="32" charset="0"/>
              </a:defRPr>
            </a:lvl1pPr>
          </a:lstStyle>
          <a:p>
            <a:pPr>
              <a:defRPr/>
            </a:pPr>
            <a:fld id="{6B21793C-0DF9-4310-BFD1-658CB329820E}" type="slidenum">
              <a:rPr lang="en-US"/>
              <a:pPr>
                <a:defRPr/>
              </a:pPr>
              <a:t>‹#›</a:t>
            </a:fld>
            <a:endParaRPr lang="en-US"/>
          </a:p>
        </p:txBody>
      </p:sp>
      <p:sp>
        <p:nvSpPr>
          <p:cNvPr id="7179" name="Rectangle 10"/>
          <p:cNvSpPr>
            <a:spLocks noGrp="1" noChangeArrowheads="1"/>
          </p:cNvSpPr>
          <p:nvPr>
            <p:ph type="title"/>
          </p:nvPr>
        </p:nvSpPr>
        <p:spPr bwMode="auto">
          <a:xfrm>
            <a:off x="457200" y="273050"/>
            <a:ext cx="8224838" cy="11398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000">
          <a:solidFill>
            <a:srgbClr val="696464"/>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000">
          <a:solidFill>
            <a:srgbClr val="696464"/>
          </a:solidFill>
          <a:latin typeface="Franklin Gothic Book" pitchFamily="32" charset="0"/>
          <a:ea typeface="MS Gothic" pitchFamily="49" charset="0"/>
          <a:cs typeface="MS Gothic" pitchFamily="49" charset="0"/>
        </a:defRPr>
      </a:lvl2pPr>
      <a:lvl3pPr algn="l" defTabSz="457200" rtl="0" eaLnBrk="0" fontAlgn="base" hangingPunct="0">
        <a:spcBef>
          <a:spcPct val="0"/>
        </a:spcBef>
        <a:spcAft>
          <a:spcPct val="0"/>
        </a:spcAft>
        <a:buClr>
          <a:srgbClr val="000000"/>
        </a:buClr>
        <a:buSzPct val="100000"/>
        <a:buFont typeface="Times New Roman" pitchFamily="18" charset="0"/>
        <a:defRPr sz="4000">
          <a:solidFill>
            <a:srgbClr val="696464"/>
          </a:solidFill>
          <a:latin typeface="Franklin Gothic Book" pitchFamily="32" charset="0"/>
          <a:ea typeface="MS Gothic" pitchFamily="49" charset="0"/>
          <a:cs typeface="MS Gothic" pitchFamily="49" charset="0"/>
        </a:defRPr>
      </a:lvl3pPr>
      <a:lvl4pPr algn="l" defTabSz="457200" rtl="0" eaLnBrk="0" fontAlgn="base" hangingPunct="0">
        <a:spcBef>
          <a:spcPct val="0"/>
        </a:spcBef>
        <a:spcAft>
          <a:spcPct val="0"/>
        </a:spcAft>
        <a:buClr>
          <a:srgbClr val="000000"/>
        </a:buClr>
        <a:buSzPct val="100000"/>
        <a:buFont typeface="Times New Roman" pitchFamily="18" charset="0"/>
        <a:defRPr sz="4000">
          <a:solidFill>
            <a:srgbClr val="696464"/>
          </a:solidFill>
          <a:latin typeface="Franklin Gothic Book" pitchFamily="32" charset="0"/>
          <a:ea typeface="MS Gothic" pitchFamily="49" charset="0"/>
          <a:cs typeface="MS Gothic" pitchFamily="49" charset="0"/>
        </a:defRPr>
      </a:lvl4pPr>
      <a:lvl5pPr algn="l" defTabSz="457200" rtl="0" eaLnBrk="0" fontAlgn="base" hangingPunct="0">
        <a:spcBef>
          <a:spcPct val="0"/>
        </a:spcBef>
        <a:spcAft>
          <a:spcPct val="0"/>
        </a:spcAft>
        <a:buClr>
          <a:srgbClr val="000000"/>
        </a:buClr>
        <a:buSzPct val="100000"/>
        <a:buFont typeface="Times New Roman" pitchFamily="18" charset="0"/>
        <a:defRPr sz="4000">
          <a:solidFill>
            <a:srgbClr val="696464"/>
          </a:solidFill>
          <a:latin typeface="Franklin Gothic Book" pitchFamily="32" charset="0"/>
          <a:ea typeface="MS Gothic" pitchFamily="49" charset="0"/>
          <a:cs typeface="MS Gothic" pitchFamily="49"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696464"/>
          </a:solidFill>
          <a:latin typeface="Franklin Gothic Book" pitchFamily="32" charset="0"/>
          <a:ea typeface="MS Gothic" pitchFamily="49" charset="0"/>
          <a:cs typeface="MS Gothic" pitchFamily="49"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696464"/>
          </a:solidFill>
          <a:latin typeface="Franklin Gothic Book" pitchFamily="32" charset="0"/>
          <a:ea typeface="MS Gothic" pitchFamily="49" charset="0"/>
          <a:cs typeface="MS Gothic" pitchFamily="49"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696464"/>
          </a:solidFill>
          <a:latin typeface="Franklin Gothic Book" pitchFamily="32" charset="0"/>
          <a:ea typeface="MS Gothic" pitchFamily="49" charset="0"/>
          <a:cs typeface="MS Gothic" pitchFamily="49"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696464"/>
          </a:solidFill>
          <a:latin typeface="Franklin Gothic Book" pitchFamily="32" charset="0"/>
          <a:ea typeface="MS Gothic" pitchFamily="49" charset="0"/>
          <a:cs typeface="MS Gothic" pitchFamily="49" charset="0"/>
        </a:defRPr>
      </a:lvl9pPr>
    </p:titleStyle>
    <p:bodyStyle>
      <a:lvl1pPr marL="342900" indent="-342900" algn="l" defTabSz="457200" rtl="0" eaLnBrk="0" fontAlgn="base" hangingPunct="0">
        <a:spcBef>
          <a:spcPts val="575"/>
        </a:spcBef>
        <a:spcAft>
          <a:spcPct val="0"/>
        </a:spcAft>
        <a:buClr>
          <a:srgbClr val="000000"/>
        </a:buClr>
        <a:buSzPct val="100000"/>
        <a:buFont typeface="Times New Roman" pitchFamily="18" charset="0"/>
        <a:buChar char="•"/>
        <a:defRPr sz="2600">
          <a:solidFill>
            <a:srgbClr val="000000"/>
          </a:solidFill>
          <a:latin typeface="+mn-lt"/>
          <a:ea typeface="+mn-ea"/>
          <a:cs typeface="+mn-cs"/>
        </a:defRPr>
      </a:lvl1pPr>
      <a:lvl2pPr marL="742950" indent="-285750" algn="l" defTabSz="457200" rtl="0" eaLnBrk="0" fontAlgn="base" hangingPunct="0">
        <a:spcBef>
          <a:spcPts val="375"/>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2pPr>
      <a:lvl3pPr marL="1143000" indent="-228600" algn="l" defTabSz="457200" rtl="0" eaLnBrk="0" fontAlgn="base" hangingPunct="0">
        <a:spcBef>
          <a:spcPts val="375"/>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3pPr>
      <a:lvl4pPr marL="1600200" indent="-228600" algn="l" defTabSz="457200" rtl="0" eaLnBrk="0" fontAlgn="base" hangingPunct="0">
        <a:spcBef>
          <a:spcPts val="375"/>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spcBef>
          <a:spcPts val="375"/>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fontAlgn="base">
        <a:spcBef>
          <a:spcPts val="375"/>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375"/>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375"/>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375"/>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
          <p:cNvSpPr txBox="1">
            <a:spLocks noChangeArrowheads="1"/>
          </p:cNvSpPr>
          <p:nvPr/>
        </p:nvSpPr>
        <p:spPr bwMode="auto">
          <a:xfrm>
            <a:off x="304800" y="2209800"/>
            <a:ext cx="8610600" cy="4267200"/>
          </a:xfrm>
          <a:prstGeom prst="rect">
            <a:avLst/>
          </a:prstGeom>
          <a:noFill/>
          <a:ln w="9525">
            <a:noFill/>
            <a:round/>
            <a:headEnd/>
            <a:tailEnd/>
          </a:ln>
        </p:spPr>
        <p:txBody>
          <a:bodyPr lIns="90000" tIns="46800" rIns="90000" bIns="46800"/>
          <a:lstStyle/>
          <a:p>
            <a:pPr algn="ctr" eaLnBrk="1" hangingPunct="1">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dirty="0" smtClean="0">
                <a:solidFill>
                  <a:srgbClr val="3333CC"/>
                </a:solidFill>
                <a:latin typeface="Times New Roman" pitchFamily="18" charset="0"/>
                <a:cs typeface="Times New Roman" pitchFamily="18" charset="0"/>
              </a:rPr>
              <a:t>Female Community Health Volunteer (FCHV) Program </a:t>
            </a:r>
          </a:p>
          <a:p>
            <a:pPr algn="ctr" eaLnBrk="1" hangingPunct="1">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4000" b="1" dirty="0" smtClean="0">
              <a:solidFill>
                <a:srgbClr val="3333CC"/>
              </a:solidFill>
              <a:latin typeface="Times New Roman" pitchFamily="18" charset="0"/>
              <a:cs typeface="Times New Roman" pitchFamily="18" charset="0"/>
            </a:endParaRPr>
          </a:p>
          <a:p>
            <a:pPr algn="ctr" eaLnBrk="1" hangingPunct="1">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4000" b="1" dirty="0" smtClean="0">
              <a:solidFill>
                <a:srgbClr val="3333CC"/>
              </a:solidFill>
              <a:latin typeface="Times New Roman" pitchFamily="18" charset="0"/>
              <a:cs typeface="Times New Roman" pitchFamily="18" charset="0"/>
            </a:endParaRPr>
          </a:p>
          <a:p>
            <a:pPr algn="ctr" eaLnBrk="1" hangingPunct="1">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dirty="0" smtClean="0">
                <a:solidFill>
                  <a:srgbClr val="3333CC"/>
                </a:solidFill>
                <a:latin typeface="Times New Roman" pitchFamily="18" charset="0"/>
                <a:cs typeface="Times New Roman" pitchFamily="18" charset="0"/>
              </a:rPr>
              <a:t>Ministry of Health &amp; Population</a:t>
            </a:r>
            <a:endParaRPr lang="en-US" sz="4000" b="1" dirty="0">
              <a:solidFill>
                <a:srgbClr val="3333CC"/>
              </a:solidFill>
              <a:latin typeface="Times New Roman" pitchFamily="18" charset="0"/>
              <a:cs typeface="Times New Roman" pitchFamily="18" charset="0"/>
            </a:endParaRPr>
          </a:p>
          <a:p>
            <a:pPr algn="ctr" eaLnBrk="1" hangingPunct="1">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dirty="0" smtClean="0">
                <a:solidFill>
                  <a:srgbClr val="3333CC"/>
                </a:solidFill>
                <a:latin typeface="Times New Roman" pitchFamily="18" charset="0"/>
                <a:cs typeface="Times New Roman" pitchFamily="18" charset="0"/>
              </a:rPr>
              <a:t>Government of Nepal</a:t>
            </a:r>
            <a:endParaRPr lang="en-US" sz="4000" b="1" dirty="0">
              <a:solidFill>
                <a:srgbClr val="3333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p:cNvPicPr>
            <a:picLocks noChangeAspect="1" noChangeArrowheads="1"/>
          </p:cNvPicPr>
          <p:nvPr/>
        </p:nvPicPr>
        <p:blipFill>
          <a:blip r:embed="rId4" cstate="print"/>
          <a:srcRect/>
          <a:stretch>
            <a:fillRect/>
          </a:stretch>
        </p:blipFill>
        <p:spPr bwMode="auto">
          <a:xfrm>
            <a:off x="4953000" y="1066800"/>
            <a:ext cx="1849438" cy="2438400"/>
          </a:xfrm>
          <a:prstGeom prst="rect">
            <a:avLst/>
          </a:prstGeom>
          <a:noFill/>
          <a:ln w="9525">
            <a:noFill/>
            <a:round/>
            <a:headEnd/>
            <a:tailEnd/>
          </a:ln>
        </p:spPr>
      </p:pic>
      <p:pic>
        <p:nvPicPr>
          <p:cNvPr id="4101" name="Picture 4"/>
          <p:cNvPicPr>
            <a:picLocks noChangeAspect="1" noChangeArrowheads="1"/>
          </p:cNvPicPr>
          <p:nvPr/>
        </p:nvPicPr>
        <p:blipFill>
          <a:blip r:embed="rId5" cstate="print"/>
          <a:srcRect/>
          <a:stretch>
            <a:fillRect/>
          </a:stretch>
        </p:blipFill>
        <p:spPr bwMode="auto">
          <a:xfrm>
            <a:off x="228600" y="4648200"/>
            <a:ext cx="3352800" cy="1847850"/>
          </a:xfrm>
          <a:prstGeom prst="rect">
            <a:avLst/>
          </a:prstGeom>
          <a:solidFill>
            <a:srgbClr val="CCCCFF"/>
          </a:solidFill>
          <a:ln w="57240">
            <a:solidFill>
              <a:srgbClr val="000000"/>
            </a:solidFill>
            <a:miter lim="800000"/>
            <a:headEnd/>
            <a:tailEnd/>
          </a:ln>
        </p:spPr>
      </p:pic>
      <p:pic>
        <p:nvPicPr>
          <p:cNvPr id="4102" name="Picture 5"/>
          <p:cNvPicPr>
            <a:picLocks noChangeAspect="1" noChangeArrowheads="1"/>
          </p:cNvPicPr>
          <p:nvPr/>
        </p:nvPicPr>
        <p:blipFill>
          <a:blip r:embed="rId6" cstate="print"/>
          <a:srcRect/>
          <a:stretch>
            <a:fillRect/>
          </a:stretch>
        </p:blipFill>
        <p:spPr bwMode="auto">
          <a:xfrm>
            <a:off x="6629400" y="4489450"/>
            <a:ext cx="2062163" cy="2036763"/>
          </a:xfrm>
          <a:prstGeom prst="rect">
            <a:avLst/>
          </a:prstGeom>
          <a:noFill/>
          <a:ln w="9525">
            <a:noFill/>
            <a:round/>
            <a:headEnd/>
            <a:tailEnd/>
          </a:ln>
        </p:spPr>
      </p:pic>
      <p:pic>
        <p:nvPicPr>
          <p:cNvPr id="4103" name="Picture 6"/>
          <p:cNvPicPr>
            <a:picLocks noChangeAspect="1" noChangeArrowheads="1"/>
          </p:cNvPicPr>
          <p:nvPr/>
        </p:nvPicPr>
        <p:blipFill>
          <a:blip r:embed="rId7" cstate="print"/>
          <a:srcRect/>
          <a:stretch>
            <a:fillRect/>
          </a:stretch>
        </p:blipFill>
        <p:spPr bwMode="auto">
          <a:xfrm>
            <a:off x="228600" y="1828800"/>
            <a:ext cx="1882775" cy="2362200"/>
          </a:xfrm>
          <a:prstGeom prst="rect">
            <a:avLst/>
          </a:prstGeom>
          <a:noFill/>
          <a:ln w="9525">
            <a:noFill/>
            <a:round/>
            <a:headEnd/>
            <a:tailEnd/>
          </a:ln>
        </p:spPr>
      </p:pic>
      <p:sp>
        <p:nvSpPr>
          <p:cNvPr id="4104" name="Rectangle 7"/>
          <p:cNvSpPr>
            <a:spLocks noChangeArrowheads="1"/>
          </p:cNvSpPr>
          <p:nvPr/>
        </p:nvSpPr>
        <p:spPr bwMode="auto">
          <a:xfrm>
            <a:off x="2209800" y="3886200"/>
            <a:ext cx="6019800" cy="586957"/>
          </a:xfrm>
          <a:prstGeom prst="rect">
            <a:avLst/>
          </a:prstGeom>
          <a:solidFill>
            <a:srgbClr val="CCCCFF"/>
          </a:solidFill>
          <a:ln w="57240">
            <a:solidFill>
              <a:srgbClr val="000000"/>
            </a:solidFill>
            <a:miter lim="800000"/>
            <a:headEnd/>
            <a:tailEnd/>
          </a:ln>
        </p:spPr>
        <p:txBody>
          <a:bodyPr lIns="90000" tIns="46800" rIns="90000" bIns="46800">
            <a:spAutoFit/>
          </a:bodyPr>
          <a:lstStyle/>
          <a:p>
            <a:pPr algn="ctr" eaLnBrk="1" hangingPunct="1">
              <a:buClr>
                <a:srgbClr val="0033CC"/>
              </a:buCl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smtClean="0">
                <a:solidFill>
                  <a:srgbClr val="0033CC"/>
                </a:solidFill>
                <a:latin typeface="Times New Roman" pitchFamily="18" charset="0"/>
                <a:cs typeface="Times New Roman" pitchFamily="18" charset="0"/>
              </a:rPr>
              <a:t>Provided Material for FCHV</a:t>
            </a:r>
            <a:endParaRPr lang="en-GB" sz="3200" b="1" dirty="0">
              <a:solidFill>
                <a:srgbClr val="0033CC"/>
              </a:solidFill>
              <a:latin typeface="Times New Roman" pitchFamily="18" charset="0"/>
              <a:ea typeface="Arial Unicode MS" pitchFamily="34" charset="-128"/>
              <a:cs typeface="Times New Roman" pitchFamily="18" charset="0"/>
            </a:endParaRPr>
          </a:p>
        </p:txBody>
      </p:sp>
      <p:sp>
        <p:nvSpPr>
          <p:cNvPr id="4105" name="Text Box 8"/>
          <p:cNvSpPr txBox="1">
            <a:spLocks noChangeArrowheads="1"/>
          </p:cNvSpPr>
          <p:nvPr/>
        </p:nvSpPr>
        <p:spPr bwMode="auto">
          <a:xfrm>
            <a:off x="304800" y="4191000"/>
            <a:ext cx="1676400" cy="366713"/>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Manual</a:t>
            </a:r>
          </a:p>
        </p:txBody>
      </p:sp>
      <p:sp>
        <p:nvSpPr>
          <p:cNvPr id="4106" name="Text Box 9"/>
          <p:cNvSpPr txBox="1">
            <a:spLocks noChangeArrowheads="1"/>
          </p:cNvSpPr>
          <p:nvPr/>
        </p:nvSpPr>
        <p:spPr bwMode="auto">
          <a:xfrm>
            <a:off x="2667000" y="3505200"/>
            <a:ext cx="2057400" cy="368300"/>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Signboard</a:t>
            </a:r>
          </a:p>
        </p:txBody>
      </p:sp>
      <p:sp>
        <p:nvSpPr>
          <p:cNvPr id="4107" name="Text Box 10"/>
          <p:cNvSpPr txBox="1">
            <a:spLocks noChangeArrowheads="1"/>
          </p:cNvSpPr>
          <p:nvPr/>
        </p:nvSpPr>
        <p:spPr bwMode="auto">
          <a:xfrm>
            <a:off x="5257800" y="3352800"/>
            <a:ext cx="1919288" cy="368300"/>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Bag</a:t>
            </a:r>
          </a:p>
        </p:txBody>
      </p:sp>
      <p:sp>
        <p:nvSpPr>
          <p:cNvPr id="4108" name="Text Box 11"/>
          <p:cNvSpPr txBox="1">
            <a:spLocks noChangeArrowheads="1"/>
          </p:cNvSpPr>
          <p:nvPr/>
        </p:nvSpPr>
        <p:spPr bwMode="auto">
          <a:xfrm>
            <a:off x="669925" y="6459538"/>
            <a:ext cx="2163763" cy="368300"/>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Flip chart</a:t>
            </a:r>
          </a:p>
        </p:txBody>
      </p:sp>
      <p:sp>
        <p:nvSpPr>
          <p:cNvPr id="4109" name="Text Box 12"/>
          <p:cNvSpPr txBox="1">
            <a:spLocks noChangeArrowheads="1"/>
          </p:cNvSpPr>
          <p:nvPr/>
        </p:nvSpPr>
        <p:spPr bwMode="auto">
          <a:xfrm>
            <a:off x="6400800" y="6477000"/>
            <a:ext cx="2743200" cy="366713"/>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Medicine Kit Box</a:t>
            </a:r>
          </a:p>
        </p:txBody>
      </p:sp>
      <p:graphicFrame>
        <p:nvGraphicFramePr>
          <p:cNvPr id="4098" name="Object 19"/>
          <p:cNvGraphicFramePr>
            <a:graphicFrameLocks noGrp="1" noChangeAspect="1"/>
          </p:cNvGraphicFramePr>
          <p:nvPr>
            <p:ph sz="quarter" idx="4294967295"/>
          </p:nvPr>
        </p:nvGraphicFramePr>
        <p:xfrm>
          <a:off x="3733800" y="4648200"/>
          <a:ext cx="2895600" cy="1758950"/>
        </p:xfrm>
        <a:graphic>
          <a:graphicData uri="http://schemas.openxmlformats.org/presentationml/2006/ole">
            <p:oleObj spid="_x0000_s2052" name="Photo Editor Photo" r:id="rId8" imgW="8573697" imgH="5687219" progId="">
              <p:embed/>
            </p:oleObj>
          </a:graphicData>
        </a:graphic>
      </p:graphicFrame>
      <p:sp>
        <p:nvSpPr>
          <p:cNvPr id="4111" name="Text Box 20"/>
          <p:cNvSpPr txBox="1">
            <a:spLocks noChangeArrowheads="1"/>
          </p:cNvSpPr>
          <p:nvPr/>
        </p:nvSpPr>
        <p:spPr bwMode="auto">
          <a:xfrm>
            <a:off x="3886200" y="6324600"/>
            <a:ext cx="2163763" cy="368300"/>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Certificate</a:t>
            </a:r>
          </a:p>
        </p:txBody>
      </p:sp>
      <p:sp>
        <p:nvSpPr>
          <p:cNvPr id="4112" name="Text Box 21"/>
          <p:cNvSpPr txBox="1">
            <a:spLocks noChangeArrowheads="1"/>
          </p:cNvSpPr>
          <p:nvPr/>
        </p:nvSpPr>
        <p:spPr bwMode="auto">
          <a:xfrm>
            <a:off x="7010400" y="3352800"/>
            <a:ext cx="1935163" cy="368300"/>
          </a:xfrm>
          <a:prstGeom prst="rect">
            <a:avLst/>
          </a:prstGeom>
          <a:noFill/>
          <a:ln w="9525">
            <a:noFill/>
            <a:round/>
            <a:headEnd/>
            <a:tailEnd/>
          </a:ln>
        </p:spPr>
        <p:txBody>
          <a:bodyPr lIns="90000" tIns="46800" rIns="90000" bIns="46800">
            <a:spAutoFit/>
          </a:bodyPr>
          <a:lstStyle/>
          <a:p>
            <a:pPr algn="ctr" eaLnBrk="1" hangingPunct="1">
              <a:spcBef>
                <a:spcPts val="1125"/>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latin typeface="Bookman Old Style" pitchFamily="18" charset="0"/>
                <a:ea typeface="Arial Unicode MS" pitchFamily="34" charset="-128"/>
                <a:cs typeface="Arial Unicode MS" pitchFamily="34" charset="-128"/>
              </a:rPr>
              <a:t>Identity Card</a:t>
            </a:r>
          </a:p>
        </p:txBody>
      </p:sp>
      <p:grpSp>
        <p:nvGrpSpPr>
          <p:cNvPr id="2" name="Group 22"/>
          <p:cNvGrpSpPr>
            <a:grpSpLocks/>
          </p:cNvGrpSpPr>
          <p:nvPr/>
        </p:nvGrpSpPr>
        <p:grpSpPr bwMode="auto">
          <a:xfrm>
            <a:off x="2362200" y="1524000"/>
            <a:ext cx="2438400" cy="1981200"/>
            <a:chOff x="2241" y="10704"/>
            <a:chExt cx="6354" cy="5104"/>
          </a:xfrm>
        </p:grpSpPr>
        <p:sp>
          <p:nvSpPr>
            <p:cNvPr id="4114" name="Line 23"/>
            <p:cNvSpPr>
              <a:spLocks noChangeShapeType="1"/>
            </p:cNvSpPr>
            <p:nvPr/>
          </p:nvSpPr>
          <p:spPr bwMode="auto">
            <a:xfrm>
              <a:off x="2445" y="10704"/>
              <a:ext cx="2160" cy="0"/>
            </a:xfrm>
            <a:prstGeom prst="line">
              <a:avLst/>
            </a:prstGeom>
            <a:noFill/>
            <a:ln w="9525">
              <a:solidFill>
                <a:srgbClr val="000000"/>
              </a:solidFill>
              <a:round/>
              <a:headEnd/>
              <a:tailEnd type="triangle" w="med" len="med"/>
            </a:ln>
          </p:spPr>
          <p:txBody>
            <a:bodyPr/>
            <a:lstStyle/>
            <a:p>
              <a:endParaRPr lang="en-US"/>
            </a:p>
          </p:txBody>
        </p:sp>
        <p:sp>
          <p:nvSpPr>
            <p:cNvPr id="4115" name="Line 24"/>
            <p:cNvSpPr>
              <a:spLocks noChangeShapeType="1"/>
            </p:cNvSpPr>
            <p:nvPr/>
          </p:nvSpPr>
          <p:spPr bwMode="auto">
            <a:xfrm flipH="1" flipV="1">
              <a:off x="5895" y="10704"/>
              <a:ext cx="2700" cy="0"/>
            </a:xfrm>
            <a:prstGeom prst="line">
              <a:avLst/>
            </a:prstGeom>
            <a:noFill/>
            <a:ln w="9525">
              <a:solidFill>
                <a:srgbClr val="000000"/>
              </a:solidFill>
              <a:round/>
              <a:headEnd/>
              <a:tailEnd type="triangle" w="med" len="med"/>
            </a:ln>
          </p:spPr>
          <p:txBody>
            <a:bodyPr/>
            <a:lstStyle/>
            <a:p>
              <a:endParaRPr lang="en-US"/>
            </a:p>
          </p:txBody>
        </p:sp>
        <p:sp>
          <p:nvSpPr>
            <p:cNvPr id="4116" name="Line 25"/>
            <p:cNvSpPr>
              <a:spLocks noChangeShapeType="1"/>
            </p:cNvSpPr>
            <p:nvPr/>
          </p:nvSpPr>
          <p:spPr bwMode="auto">
            <a:xfrm>
              <a:off x="2325" y="10885"/>
              <a:ext cx="13" cy="2340"/>
            </a:xfrm>
            <a:prstGeom prst="line">
              <a:avLst/>
            </a:prstGeom>
            <a:noFill/>
            <a:ln w="9525">
              <a:solidFill>
                <a:srgbClr val="000000"/>
              </a:solidFill>
              <a:round/>
              <a:headEnd/>
              <a:tailEnd type="triangle" w="med" len="med"/>
            </a:ln>
          </p:spPr>
          <p:txBody>
            <a:bodyPr/>
            <a:lstStyle/>
            <a:p>
              <a:endParaRPr lang="en-US"/>
            </a:p>
          </p:txBody>
        </p:sp>
        <p:graphicFrame>
          <p:nvGraphicFramePr>
            <p:cNvPr id="4099" name="Object 26"/>
            <p:cNvGraphicFramePr>
              <a:graphicFrameLocks noChangeAspect="1"/>
            </p:cNvGraphicFramePr>
            <p:nvPr/>
          </p:nvGraphicFramePr>
          <p:xfrm>
            <a:off x="2565" y="11050"/>
            <a:ext cx="5976" cy="4758"/>
          </p:xfrm>
          <a:graphic>
            <a:graphicData uri="http://schemas.openxmlformats.org/presentationml/2006/ole">
              <p:oleObj spid="_x0000_s2053" name="Slide" r:id="rId9" imgW="4591903" imgH="3442762" progId="PowerPoint.Slide.8">
                <p:embed/>
              </p:oleObj>
            </a:graphicData>
          </a:graphic>
        </p:graphicFrame>
        <p:sp>
          <p:nvSpPr>
            <p:cNvPr id="4117" name="Line 27"/>
            <p:cNvSpPr>
              <a:spLocks noChangeShapeType="1"/>
            </p:cNvSpPr>
            <p:nvPr/>
          </p:nvSpPr>
          <p:spPr bwMode="auto">
            <a:xfrm flipV="1">
              <a:off x="2241" y="13761"/>
              <a:ext cx="0" cy="1800"/>
            </a:xfrm>
            <a:prstGeom prst="line">
              <a:avLst/>
            </a:prstGeom>
            <a:noFill/>
            <a:ln w="9525">
              <a:solidFill>
                <a:srgbClr val="000000"/>
              </a:solidFill>
              <a:round/>
              <a:headEnd/>
              <a:tailEnd type="triangle" w="med" len="med"/>
            </a:ln>
          </p:spPr>
          <p:txBody>
            <a:bodyPr/>
            <a:lstStyle/>
            <a:p>
              <a:endParaRPr lang="en-US"/>
            </a:p>
          </p:txBody>
        </p:sp>
      </p:grpSp>
      <p:pic>
        <p:nvPicPr>
          <p:cNvPr id="22" name="Picture 12" descr="untitled"/>
          <p:cNvPicPr>
            <a:picLocks noChangeAspect="1" noChangeArrowheads="1"/>
          </p:cNvPicPr>
          <p:nvPr/>
        </p:nvPicPr>
        <p:blipFill>
          <a:blip r:embed="rId10" cstate="print"/>
          <a:srcRect/>
          <a:stretch>
            <a:fillRect/>
          </a:stretch>
        </p:blipFill>
        <p:spPr bwMode="auto">
          <a:xfrm>
            <a:off x="6781800" y="1981200"/>
            <a:ext cx="2133600" cy="13716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5800" y="2209800"/>
          <a:ext cx="77724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0" y="1219200"/>
            <a:ext cx="9144000" cy="914400"/>
          </a:xfrm>
          <a:prstGeom prst="rect">
            <a:avLst/>
          </a:prstGeom>
        </p:spPr>
        <p:txBody>
          <a:bodyPr>
            <a:noAutofit/>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3000" b="1" i="0" u="none" strike="noStrike" kern="0" cap="none" spc="-15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FCHV Contribution in Selected Health Services</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lang="en-US" sz="3000" b="1" kern="0" spc="-150" dirty="0" smtClean="0">
                <a:solidFill>
                  <a:schemeClr val="tx1">
                    <a:lumMod val="95000"/>
                    <a:lumOff val="5000"/>
                  </a:schemeClr>
                </a:solidFill>
                <a:latin typeface="Times New Roman" pitchFamily="18" charset="0"/>
                <a:ea typeface="+mj-ea"/>
                <a:cs typeface="Times New Roman" pitchFamily="18" charset="0"/>
              </a:rPr>
              <a:t>FY 2012/13  to 2014/15</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3000" b="0" i="0" u="none" strike="noStrike" kern="0" cap="none" spc="-150" normalizeH="0" baseline="0" noProof="0" dirty="0" smtClean="0">
                <a:ln>
                  <a:noFill/>
                </a:ln>
                <a:solidFill>
                  <a:schemeClr val="tx1">
                    <a:lumMod val="95000"/>
                    <a:lumOff val="5000"/>
                  </a:schemeClr>
                </a:solidFill>
                <a:effectLst/>
                <a:uLnTx/>
                <a:uFillTx/>
                <a:latin typeface="Preeti" pitchFamily="2" charset="0"/>
                <a:ea typeface="+mj-ea"/>
                <a:cs typeface="+mj-cs"/>
              </a:rPr>
              <a:t> </a:t>
            </a:r>
            <a:endParaRPr kumimoji="0" lang="en-US" sz="3000" b="1" i="0" u="none" strike="noStrike" kern="0" cap="none" spc="-150" normalizeH="0" baseline="0" noProof="0" dirty="0" smtClean="0">
              <a:ln>
                <a:noFill/>
              </a:ln>
              <a:solidFill>
                <a:schemeClr val="tx1">
                  <a:lumMod val="95000"/>
                  <a:lumOff val="5000"/>
                </a:schemeClr>
              </a:solidFill>
              <a:effectLst/>
              <a:uLnTx/>
              <a:uFillTx/>
              <a:latin typeface="Preeti" pitchFamily="2"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Vidya\FY 2071-72\11th FCHV Day Celebration\FCHV's Photo\1655747_10202077405695770_8077590461584744669_o.jpg"/>
          <p:cNvPicPr>
            <a:picLocks noChangeAspect="1" noChangeArrowheads="1"/>
          </p:cNvPicPr>
          <p:nvPr/>
        </p:nvPicPr>
        <p:blipFill>
          <a:blip r:embed="rId2" cstate="print"/>
          <a:srcRect/>
          <a:stretch>
            <a:fillRect/>
          </a:stretch>
        </p:blipFill>
        <p:spPr bwMode="auto">
          <a:xfrm>
            <a:off x="381000" y="1905000"/>
            <a:ext cx="8534400" cy="4953000"/>
          </a:xfrm>
          <a:prstGeom prst="rect">
            <a:avLst/>
          </a:prstGeom>
          <a:noFill/>
        </p:spPr>
      </p:pic>
      <p:sp>
        <p:nvSpPr>
          <p:cNvPr id="3" name="Rectangle 2"/>
          <p:cNvSpPr txBox="1">
            <a:spLocks noChangeArrowheads="1"/>
          </p:cNvSpPr>
          <p:nvPr/>
        </p:nvSpPr>
        <p:spPr>
          <a:xfrm>
            <a:off x="228600" y="1371600"/>
            <a:ext cx="86868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sz="4000" b="0" i="0" u="none" strike="noStrike" kern="0" cap="none" spc="0" normalizeH="0" baseline="0" noProof="0" dirty="0" smtClean="0">
                <a:ln>
                  <a:noFill/>
                </a:ln>
                <a:solidFill>
                  <a:srgbClr val="696464"/>
                </a:solidFill>
                <a:effectLst/>
                <a:uLnTx/>
                <a:uFillTx/>
                <a:latin typeface="Times New Roman" pitchFamily="18" charset="0"/>
                <a:ea typeface="+mj-ea"/>
                <a:cs typeface="Times New Roman" pitchFamily="18" charset="0"/>
              </a:rPr>
              <a:t>FCHV Day Celebration on 5</a:t>
            </a:r>
            <a:r>
              <a:rPr kumimoji="0" lang="en-US" sz="4000" b="0" i="0" u="none" strike="noStrike" kern="0" cap="none" spc="0" normalizeH="0" baseline="30000" noProof="0" dirty="0" smtClean="0">
                <a:ln>
                  <a:noFill/>
                </a:ln>
                <a:solidFill>
                  <a:srgbClr val="696464"/>
                </a:solidFill>
                <a:effectLst/>
                <a:uLnTx/>
                <a:uFillTx/>
                <a:latin typeface="Times New Roman" pitchFamily="18" charset="0"/>
                <a:ea typeface="+mj-ea"/>
                <a:cs typeface="Times New Roman" pitchFamily="18" charset="0"/>
              </a:rPr>
              <a:t>th</a:t>
            </a:r>
            <a:r>
              <a:rPr kumimoji="0" lang="en-US" sz="4000" b="0" i="0" u="none" strike="noStrike" kern="0" cap="none" spc="0" normalizeH="0" baseline="0" noProof="0" dirty="0" smtClean="0">
                <a:ln>
                  <a:noFill/>
                </a:ln>
                <a:solidFill>
                  <a:srgbClr val="696464"/>
                </a:solidFill>
                <a:effectLst/>
                <a:uLnTx/>
                <a:uFillTx/>
                <a:latin typeface="Times New Roman" pitchFamily="18" charset="0"/>
                <a:ea typeface="+mj-ea"/>
                <a:cs typeface="Times New Roman" pitchFamily="18" charset="0"/>
              </a:rPr>
              <a:t> Dec., 2014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p\AppData\Local\Microsoft\Windows\Temporary Internet Files\Low\Content.IE5\DUOOM1M4\FCHV%20shirish[1].jpg"/>
          <p:cNvPicPr/>
          <p:nvPr/>
        </p:nvPicPr>
        <p:blipFill>
          <a:blip r:embed="rId2" cstate="print"/>
          <a:srcRect/>
          <a:stretch>
            <a:fillRect/>
          </a:stretch>
        </p:blipFill>
        <p:spPr bwMode="auto">
          <a:xfrm>
            <a:off x="3200400" y="1981200"/>
            <a:ext cx="4724400" cy="4648200"/>
          </a:xfrm>
          <a:prstGeom prst="rect">
            <a:avLst/>
          </a:prstGeom>
          <a:noFill/>
          <a:ln w="9525">
            <a:noFill/>
            <a:miter lim="800000"/>
            <a:headEnd/>
            <a:tailEnd/>
          </a:ln>
        </p:spPr>
      </p:pic>
      <p:sp>
        <p:nvSpPr>
          <p:cNvPr id="3" name="Rectangle 3"/>
          <p:cNvSpPr txBox="1">
            <a:spLocks noChangeArrowheads="1"/>
          </p:cNvSpPr>
          <p:nvPr/>
        </p:nvSpPr>
        <p:spPr bwMode="auto">
          <a:xfrm>
            <a:off x="304800" y="1066800"/>
            <a:ext cx="8534400" cy="1447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00000"/>
              </a:buClr>
              <a:buSzPct val="100000"/>
              <a:buFont typeface="Wingdings" pitchFamily="2" charset="2"/>
              <a:buNone/>
              <a:tabLst>
                <a:tab pos="228600" algn="l"/>
              </a:tabLst>
              <a:defRPr/>
            </a:pPr>
            <a:r>
              <a:rPr kumimoji="0" lang="en-US" sz="31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Postal </a:t>
            </a:r>
            <a:r>
              <a:rPr lang="en-US" sz="3100" b="1" kern="0" dirty="0" smtClean="0">
                <a:solidFill>
                  <a:srgbClr val="000000"/>
                </a:solidFill>
                <a:latin typeface="Times New Roman" pitchFamily="18" charset="0"/>
                <a:cs typeface="Times New Roman" pitchFamily="18" charset="0"/>
              </a:rPr>
              <a:t>stamp</a:t>
            </a:r>
            <a:r>
              <a:rPr kumimoji="0" lang="en-US" sz="31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issued on occasion of Silver Jubilee</a:t>
            </a:r>
            <a:r>
              <a:rPr kumimoji="0" lang="en-US" sz="3100" b="1" i="0" u="none" strike="noStrike" kern="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sz="31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of</a:t>
            </a:r>
            <a:r>
              <a:rPr kumimoji="0" lang="en-US" sz="3100" b="1" i="0" u="none" strike="noStrike" kern="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sz="31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FCHV program </a:t>
            </a:r>
            <a:endParaRPr kumimoji="0" lang="en-US" sz="3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762000" y="2971800"/>
            <a:ext cx="2667000" cy="1676400"/>
          </a:xfrm>
          <a:prstGeom prst="rect">
            <a:avLst/>
          </a:prstGeom>
          <a:noFill/>
          <a:ln w="9525">
            <a:noFill/>
            <a:round/>
            <a:headEnd/>
            <a:tailEnd/>
          </a:ln>
        </p:spPr>
      </p:pic>
      <p:pic>
        <p:nvPicPr>
          <p:cNvPr id="22531" name="Picture 3"/>
          <p:cNvPicPr>
            <a:picLocks noChangeAspect="1" noChangeArrowheads="1"/>
          </p:cNvPicPr>
          <p:nvPr/>
        </p:nvPicPr>
        <p:blipFill>
          <a:blip r:embed="rId4" cstate="print"/>
          <a:srcRect/>
          <a:stretch>
            <a:fillRect/>
          </a:stretch>
        </p:blipFill>
        <p:spPr bwMode="auto">
          <a:xfrm>
            <a:off x="3505200" y="5105400"/>
            <a:ext cx="2438400" cy="1257300"/>
          </a:xfrm>
          <a:prstGeom prst="rect">
            <a:avLst/>
          </a:prstGeom>
          <a:noFill/>
          <a:ln w="9525">
            <a:noFill/>
            <a:round/>
            <a:headEnd/>
            <a:tailEnd/>
          </a:ln>
        </p:spPr>
      </p:pic>
      <p:pic>
        <p:nvPicPr>
          <p:cNvPr id="22532" name="Picture 5"/>
          <p:cNvPicPr>
            <a:picLocks noChangeAspect="1" noChangeArrowheads="1"/>
          </p:cNvPicPr>
          <p:nvPr/>
        </p:nvPicPr>
        <p:blipFill>
          <a:blip r:embed="rId5" cstate="print"/>
          <a:srcRect/>
          <a:stretch>
            <a:fillRect/>
          </a:stretch>
        </p:blipFill>
        <p:spPr bwMode="auto">
          <a:xfrm>
            <a:off x="6019800" y="3335338"/>
            <a:ext cx="2514600" cy="1389062"/>
          </a:xfrm>
          <a:prstGeom prst="rect">
            <a:avLst/>
          </a:prstGeom>
          <a:noFill/>
          <a:ln w="9525">
            <a:noFill/>
            <a:round/>
            <a:headEnd/>
            <a:tailEnd/>
          </a:ln>
        </p:spPr>
      </p:pic>
      <p:sp>
        <p:nvSpPr>
          <p:cNvPr id="22533" name="AutoShape 10"/>
          <p:cNvSpPr>
            <a:spLocks noChangeArrowheads="1"/>
          </p:cNvSpPr>
          <p:nvPr/>
        </p:nvSpPr>
        <p:spPr bwMode="auto">
          <a:xfrm>
            <a:off x="3733800" y="2903538"/>
            <a:ext cx="1905000" cy="212566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00" y="5400"/>
                </a:lnTo>
                <a:lnTo>
                  <a:pt x="9400" y="2700"/>
                </a:lnTo>
                <a:lnTo>
                  <a:pt x="8100" y="2700"/>
                </a:lnTo>
                <a:lnTo>
                  <a:pt x="10800" y="0"/>
                </a:lnTo>
                <a:lnTo>
                  <a:pt x="13500" y="2700"/>
                </a:lnTo>
                <a:lnTo>
                  <a:pt x="12200" y="2700"/>
                </a:lnTo>
                <a:lnTo>
                  <a:pt x="12200" y="5400"/>
                </a:lnTo>
                <a:lnTo>
                  <a:pt x="16200" y="5400"/>
                </a:lnTo>
                <a:lnTo>
                  <a:pt x="16200" y="9400"/>
                </a:lnTo>
                <a:lnTo>
                  <a:pt x="18900" y="9400"/>
                </a:lnTo>
                <a:lnTo>
                  <a:pt x="18900" y="8100"/>
                </a:lnTo>
                <a:lnTo>
                  <a:pt x="21600" y="10800"/>
                </a:lnTo>
                <a:lnTo>
                  <a:pt x="18900" y="13500"/>
                </a:lnTo>
                <a:lnTo>
                  <a:pt x="18900" y="12200"/>
                </a:lnTo>
                <a:lnTo>
                  <a:pt x="16200" y="12200"/>
                </a:lnTo>
                <a:lnTo>
                  <a:pt x="16200" y="16200"/>
                </a:lnTo>
                <a:lnTo>
                  <a:pt x="12200" y="16200"/>
                </a:lnTo>
                <a:lnTo>
                  <a:pt x="12200" y="18900"/>
                </a:lnTo>
                <a:lnTo>
                  <a:pt x="13500" y="18900"/>
                </a:lnTo>
                <a:lnTo>
                  <a:pt x="10800" y="21600"/>
                </a:lnTo>
                <a:lnTo>
                  <a:pt x="8100" y="18900"/>
                </a:lnTo>
                <a:lnTo>
                  <a:pt x="9400" y="18900"/>
                </a:lnTo>
                <a:lnTo>
                  <a:pt x="9400" y="16200"/>
                </a:lnTo>
                <a:lnTo>
                  <a:pt x="5400" y="16200"/>
                </a:lnTo>
                <a:lnTo>
                  <a:pt x="5400" y="12200"/>
                </a:lnTo>
                <a:lnTo>
                  <a:pt x="2700" y="12200"/>
                </a:lnTo>
                <a:lnTo>
                  <a:pt x="2700" y="13500"/>
                </a:lnTo>
                <a:lnTo>
                  <a:pt x="0" y="10800"/>
                </a:lnTo>
                <a:lnTo>
                  <a:pt x="2700" y="8100"/>
                </a:lnTo>
                <a:lnTo>
                  <a:pt x="2700" y="9400"/>
                </a:lnTo>
                <a:lnTo>
                  <a:pt x="5400" y="9400"/>
                </a:lnTo>
                <a:close/>
              </a:path>
            </a:pathLst>
          </a:custGeom>
          <a:solidFill>
            <a:srgbClr val="00CC99"/>
          </a:solidFill>
          <a:ln w="9360">
            <a:solidFill>
              <a:srgbClr val="000000"/>
            </a:solidFill>
            <a:miter lim="800000"/>
            <a:headEnd/>
            <a:tailEnd/>
          </a:ln>
        </p:spPr>
        <p:txBody>
          <a:bodyPr wrap="none" lIns="90000" tIns="46800" rIns="90000" bIns="46800" anchor="ctr"/>
          <a:lstStyle/>
          <a:p>
            <a:pPr algn="ctr" eaLnBrk="1" hangingPunct="1">
              <a:buClr>
                <a:srgbClr val="0033C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33CC"/>
                </a:solidFill>
                <a:latin typeface="Times New Roman" pitchFamily="18" charset="0"/>
                <a:ea typeface="Arial Unicode MS" pitchFamily="34" charset="-128"/>
                <a:cs typeface="Arial Unicode MS" pitchFamily="34" charset="-128"/>
              </a:rPr>
              <a:t>Program Activities</a:t>
            </a:r>
          </a:p>
        </p:txBody>
      </p:sp>
      <p:sp>
        <p:nvSpPr>
          <p:cNvPr id="22534" name="Rectangle 11"/>
          <p:cNvSpPr>
            <a:spLocks noChangeArrowheads="1"/>
          </p:cNvSpPr>
          <p:nvPr/>
        </p:nvSpPr>
        <p:spPr bwMode="auto">
          <a:xfrm rot="10818227" flipV="1">
            <a:off x="3409950" y="34594800"/>
            <a:ext cx="3289300" cy="685800"/>
          </a:xfrm>
          <a:prstGeom prst="rect">
            <a:avLst/>
          </a:prstGeom>
          <a:solidFill>
            <a:srgbClr val="CCCCFF"/>
          </a:solidFill>
          <a:ln w="12600">
            <a:solidFill>
              <a:srgbClr val="000000"/>
            </a:solidFill>
            <a:miter lim="800000"/>
            <a:headEnd/>
            <a:tailEnd/>
          </a:ln>
        </p:spPr>
        <p:txBody>
          <a:bodyPr wrap="none" lIns="91080" tIns="47520" rIns="91080" bIns="47520" anchor="ctr"/>
          <a:lstStyle/>
          <a:p>
            <a:pPr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Elephant" pitchFamily="18" charset="0"/>
                <a:ea typeface="Arial Unicode MS" pitchFamily="34" charset="-128"/>
                <a:cs typeface="Arial Unicode MS" pitchFamily="34" charset="-128"/>
              </a:rPr>
              <a:t>  Providing Health Education </a:t>
            </a:r>
          </a:p>
        </p:txBody>
      </p:sp>
      <p:sp>
        <p:nvSpPr>
          <p:cNvPr id="134156" name="Rectangle 12"/>
          <p:cNvSpPr>
            <a:spLocks noChangeArrowheads="1"/>
          </p:cNvSpPr>
          <p:nvPr/>
        </p:nvSpPr>
        <p:spPr bwMode="auto">
          <a:xfrm>
            <a:off x="3505200" y="2590800"/>
            <a:ext cx="2497138" cy="304800"/>
          </a:xfrm>
          <a:prstGeom prst="rect">
            <a:avLst/>
          </a:prstGeom>
          <a:noFill/>
          <a:ln w="9525" algn="ctr">
            <a:noFill/>
            <a:miter lim="800000"/>
            <a:headEnd/>
            <a:tailEnd/>
          </a:ln>
          <a:effectLst>
            <a:outerShdw dist="35921" dir="2700000" algn="ctr" rotWithShape="0">
              <a:schemeClr val="bg2"/>
            </a:outerShdw>
          </a:effectLst>
        </p:spPr>
        <p:txBody>
          <a:bodyPr wrap="none">
            <a:spAutoFit/>
          </a:bodyPr>
          <a:lstStyle/>
          <a:p>
            <a:pPr defTabSz="914400" eaLnBrk="1" hangingPunct="1">
              <a:buClrTx/>
              <a:buSzTx/>
              <a:buFontTx/>
              <a:buNone/>
              <a:defRPr/>
            </a:pPr>
            <a:r>
              <a:rPr lang="en-GB" sz="1400" b="1">
                <a:ea typeface="+mn-ea"/>
              </a:rPr>
              <a:t>Providing Health Education</a:t>
            </a:r>
            <a:endParaRPr lang="en-US" sz="1400" b="1">
              <a:ea typeface="+mn-ea"/>
            </a:endParaRPr>
          </a:p>
        </p:txBody>
      </p:sp>
      <p:sp>
        <p:nvSpPr>
          <p:cNvPr id="22536" name="Rectangle 13"/>
          <p:cNvSpPr>
            <a:spLocks noChangeArrowheads="1"/>
          </p:cNvSpPr>
          <p:nvPr/>
        </p:nvSpPr>
        <p:spPr bwMode="auto">
          <a:xfrm>
            <a:off x="4038600" y="6324600"/>
            <a:ext cx="1763713" cy="381000"/>
          </a:xfrm>
          <a:prstGeom prst="rect">
            <a:avLst/>
          </a:prstGeom>
          <a:noFill/>
          <a:ln w="9525" algn="ctr">
            <a:noFill/>
            <a:miter lim="800000"/>
            <a:headEnd/>
            <a:tailEnd/>
          </a:ln>
        </p:spPr>
        <p:txBody>
          <a:bodyPr wrap="none" anchor="ctr"/>
          <a:lstStyle/>
          <a:p>
            <a:pPr defTabSz="914400" eaLnBrk="1" hangingPunct="1">
              <a:buFont typeface="Arial" charset="0"/>
              <a:buNone/>
            </a:pPr>
            <a:r>
              <a:rPr lang="en-GB" sz="1800" b="1">
                <a:solidFill>
                  <a:schemeClr val="accent2"/>
                </a:solidFill>
              </a:rPr>
              <a:t>Vit A dosing</a:t>
            </a:r>
          </a:p>
        </p:txBody>
      </p:sp>
      <p:sp>
        <p:nvSpPr>
          <p:cNvPr id="134158" name="Rectangle 14"/>
          <p:cNvSpPr>
            <a:spLocks noChangeArrowheads="1"/>
          </p:cNvSpPr>
          <p:nvPr/>
        </p:nvSpPr>
        <p:spPr bwMode="auto">
          <a:xfrm>
            <a:off x="6477000" y="4876800"/>
            <a:ext cx="2047875" cy="336550"/>
          </a:xfrm>
          <a:prstGeom prst="rect">
            <a:avLst/>
          </a:prstGeom>
          <a:noFill/>
          <a:ln w="9525" algn="ctr">
            <a:noFill/>
            <a:miter lim="800000"/>
            <a:headEnd/>
            <a:tailEnd/>
          </a:ln>
          <a:effectLst>
            <a:outerShdw dist="35921" dir="2700000" algn="ctr" rotWithShape="0">
              <a:schemeClr val="bg2"/>
            </a:outerShdw>
          </a:effectLst>
        </p:spPr>
        <p:txBody>
          <a:bodyPr wrap="none">
            <a:spAutoFit/>
          </a:bodyPr>
          <a:lstStyle/>
          <a:p>
            <a:pPr defTabSz="914400" eaLnBrk="1" hangingPunct="1">
              <a:buFont typeface="Arial" charset="0"/>
              <a:buNone/>
              <a:defRPr/>
            </a:pPr>
            <a:r>
              <a:rPr lang="en-GB" b="1">
                <a:solidFill>
                  <a:srgbClr val="FFFF99"/>
                </a:solidFill>
                <a:ea typeface="+mn-ea"/>
              </a:rPr>
              <a:t>Administering ORS</a:t>
            </a:r>
          </a:p>
        </p:txBody>
      </p:sp>
      <p:sp>
        <p:nvSpPr>
          <p:cNvPr id="134159" name="Rectangle 15"/>
          <p:cNvSpPr>
            <a:spLocks noChangeArrowheads="1"/>
          </p:cNvSpPr>
          <p:nvPr/>
        </p:nvSpPr>
        <p:spPr bwMode="auto">
          <a:xfrm>
            <a:off x="609600" y="4648200"/>
            <a:ext cx="2514600" cy="366713"/>
          </a:xfrm>
          <a:prstGeom prst="rect">
            <a:avLst/>
          </a:prstGeom>
          <a:noFill/>
          <a:ln w="9525" algn="ctr">
            <a:noFill/>
            <a:miter lim="800000"/>
            <a:headEnd/>
            <a:tailEnd/>
          </a:ln>
          <a:effectLst>
            <a:outerShdw dist="35921" dir="2700000" algn="ctr" rotWithShape="0">
              <a:schemeClr val="bg2"/>
            </a:outerShdw>
          </a:effectLst>
        </p:spPr>
        <p:txBody>
          <a:bodyPr>
            <a:spAutoFit/>
          </a:bodyPr>
          <a:lstStyle/>
          <a:p>
            <a:pPr defTabSz="914400" eaLnBrk="1" hangingPunct="1">
              <a:buFont typeface="Arial" charset="0"/>
              <a:buNone/>
              <a:defRPr/>
            </a:pPr>
            <a:r>
              <a:rPr lang="en-GB" sz="1800" b="1">
                <a:solidFill>
                  <a:srgbClr val="FFFF99"/>
                </a:solidFill>
                <a:ea typeface="+mn-ea"/>
              </a:rPr>
              <a:t>Counting respiration</a:t>
            </a:r>
          </a:p>
        </p:txBody>
      </p:sp>
      <p:pic>
        <p:nvPicPr>
          <p:cNvPr id="22539" name="Picture 19" descr="FCHV counseling1"/>
          <p:cNvPicPr>
            <a:picLocks noChangeAspect="1" noChangeArrowheads="1"/>
          </p:cNvPicPr>
          <p:nvPr/>
        </p:nvPicPr>
        <p:blipFill>
          <a:blip r:embed="rId6" cstate="print"/>
          <a:srcRect/>
          <a:stretch>
            <a:fillRect/>
          </a:stretch>
        </p:blipFill>
        <p:spPr bwMode="auto">
          <a:xfrm>
            <a:off x="3429000" y="1143000"/>
            <a:ext cx="2362200" cy="14938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pPr>
              <a:defRPr/>
            </a:pPr>
            <a:fld id="{47274C27-F2B7-461F-B124-E0951F9E4AAC}" type="slidenum">
              <a:rPr lang="en-US"/>
              <a:pPr>
                <a:defRPr/>
              </a:pPr>
              <a:t>15</a:t>
            </a:fld>
            <a:endParaRPr lang="en-US"/>
          </a:p>
        </p:txBody>
      </p:sp>
      <p:grpSp>
        <p:nvGrpSpPr>
          <p:cNvPr id="2" name="Group 2"/>
          <p:cNvGrpSpPr>
            <a:grpSpLocks/>
          </p:cNvGrpSpPr>
          <p:nvPr/>
        </p:nvGrpSpPr>
        <p:grpSpPr bwMode="auto">
          <a:xfrm>
            <a:off x="914400" y="1752600"/>
            <a:ext cx="3352800" cy="3592513"/>
            <a:chOff x="2640" y="960"/>
            <a:chExt cx="2496" cy="2496"/>
          </a:xfrm>
        </p:grpSpPr>
        <p:sp>
          <p:nvSpPr>
            <p:cNvPr id="131075" name="Oval 3"/>
            <p:cNvSpPr>
              <a:spLocks noChangeArrowheads="1"/>
            </p:cNvSpPr>
            <p:nvPr/>
          </p:nvSpPr>
          <p:spPr bwMode="auto">
            <a:xfrm>
              <a:off x="2640" y="960"/>
              <a:ext cx="2496" cy="2496"/>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76200">
              <a:solidFill>
                <a:schemeClr val="tx1"/>
              </a:solidFill>
              <a:round/>
              <a:headEnd/>
              <a:tailEnd/>
            </a:ln>
            <a:effectLst>
              <a:prstShdw prst="shdw18" dist="17961" dir="13500000">
                <a:schemeClr val="tx1">
                  <a:gamma/>
                  <a:shade val="60000"/>
                  <a:invGamma/>
                </a:schemeClr>
              </a:prstShdw>
            </a:effectLst>
          </p:spPr>
          <p:txBody>
            <a:bodyPr wrap="none" anchor="ctr"/>
            <a:lstStyle/>
            <a:p>
              <a:pPr algn="l" defTabSz="914400" eaLnBrk="0" hangingPunct="0">
                <a:defRPr/>
              </a:pPr>
              <a:endParaRPr lang="en-US" sz="1600">
                <a:latin typeface="Tahoma" pitchFamily="34" charset="0"/>
                <a:ea typeface="+mn-ea"/>
              </a:endParaRPr>
            </a:p>
          </p:txBody>
        </p:sp>
        <p:sp>
          <p:nvSpPr>
            <p:cNvPr id="131076" name="Oval 4"/>
            <p:cNvSpPr>
              <a:spLocks noChangeArrowheads="1"/>
            </p:cNvSpPr>
            <p:nvPr/>
          </p:nvSpPr>
          <p:spPr bwMode="auto">
            <a:xfrm>
              <a:off x="2894" y="1200"/>
              <a:ext cx="1998" cy="1996"/>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76200">
              <a:solidFill>
                <a:schemeClr val="tx1"/>
              </a:solidFill>
              <a:round/>
              <a:headEnd/>
              <a:tailEnd/>
            </a:ln>
            <a:effectLst>
              <a:prstShdw prst="shdw18" dist="17961" dir="13500000">
                <a:schemeClr val="tx1">
                  <a:gamma/>
                  <a:shade val="60000"/>
                  <a:invGamma/>
                </a:schemeClr>
              </a:prstShdw>
            </a:effectLst>
          </p:spPr>
          <p:txBody>
            <a:bodyPr wrap="none" anchor="ctr"/>
            <a:lstStyle/>
            <a:p>
              <a:pPr algn="l" defTabSz="914400" eaLnBrk="0" hangingPunct="0">
                <a:defRPr/>
              </a:pPr>
              <a:endParaRPr lang="en-US" sz="1600">
                <a:latin typeface="Tahoma" pitchFamily="34" charset="0"/>
                <a:ea typeface="+mn-ea"/>
              </a:endParaRPr>
            </a:p>
          </p:txBody>
        </p:sp>
        <p:sp>
          <p:nvSpPr>
            <p:cNvPr id="131077" name="Oval 5"/>
            <p:cNvSpPr>
              <a:spLocks noChangeArrowheads="1"/>
            </p:cNvSpPr>
            <p:nvPr/>
          </p:nvSpPr>
          <p:spPr bwMode="auto">
            <a:xfrm>
              <a:off x="3165" y="1488"/>
              <a:ext cx="1435" cy="1434"/>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76200">
              <a:solidFill>
                <a:schemeClr val="tx1"/>
              </a:solidFill>
              <a:round/>
              <a:headEnd/>
              <a:tailEnd/>
            </a:ln>
            <a:effectLst>
              <a:prstShdw prst="shdw18" dist="17961" dir="13500000">
                <a:schemeClr val="tx1">
                  <a:gamma/>
                  <a:shade val="60000"/>
                  <a:invGamma/>
                </a:schemeClr>
              </a:prstShdw>
            </a:effectLst>
          </p:spPr>
          <p:txBody>
            <a:bodyPr wrap="none" anchor="ctr"/>
            <a:lstStyle/>
            <a:p>
              <a:pPr algn="l" defTabSz="914400" eaLnBrk="0" hangingPunct="0">
                <a:defRPr/>
              </a:pPr>
              <a:endParaRPr lang="en-US" sz="1600">
                <a:latin typeface="Tahoma" pitchFamily="34" charset="0"/>
                <a:ea typeface="+mn-ea"/>
              </a:endParaRPr>
            </a:p>
          </p:txBody>
        </p:sp>
        <p:sp>
          <p:nvSpPr>
            <p:cNvPr id="131078" name="Oval 6"/>
            <p:cNvSpPr>
              <a:spLocks noChangeArrowheads="1"/>
            </p:cNvSpPr>
            <p:nvPr/>
          </p:nvSpPr>
          <p:spPr bwMode="auto">
            <a:xfrm>
              <a:off x="3455" y="1776"/>
              <a:ext cx="832" cy="82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76200">
              <a:solidFill>
                <a:schemeClr val="tx1"/>
              </a:solidFill>
              <a:round/>
              <a:headEnd/>
              <a:tailEnd/>
            </a:ln>
            <a:effectLst>
              <a:prstShdw prst="shdw18" dist="17961" dir="13500000">
                <a:schemeClr val="tx1">
                  <a:gamma/>
                  <a:shade val="60000"/>
                  <a:invGamma/>
                </a:schemeClr>
              </a:prstShdw>
            </a:effectLst>
          </p:spPr>
          <p:txBody>
            <a:bodyPr wrap="none" anchor="ctr"/>
            <a:lstStyle/>
            <a:p>
              <a:pPr algn="l" defTabSz="914400" eaLnBrk="0" hangingPunct="0">
                <a:defRPr/>
              </a:pPr>
              <a:endParaRPr lang="en-US" sz="1600">
                <a:latin typeface="Tahoma" pitchFamily="34" charset="0"/>
                <a:ea typeface="+mn-ea"/>
              </a:endParaRPr>
            </a:p>
          </p:txBody>
        </p:sp>
      </p:grpSp>
      <p:sp>
        <p:nvSpPr>
          <p:cNvPr id="131079" name="WordArt 7"/>
          <p:cNvSpPr>
            <a:spLocks noChangeArrowheads="1" noChangeShapeType="1" noTextEdit="1"/>
          </p:cNvSpPr>
          <p:nvPr/>
        </p:nvSpPr>
        <p:spPr bwMode="auto">
          <a:xfrm>
            <a:off x="381000" y="1219200"/>
            <a:ext cx="4343400" cy="4343400"/>
          </a:xfrm>
          <a:prstGeom prst="rect">
            <a:avLst/>
          </a:prstGeom>
        </p:spPr>
        <p:txBody>
          <a:bodyPr spcFirstLastPara="1" wrap="none" fromWordArt="1">
            <a:prstTxWarp prst="textButton">
              <a:avLst>
                <a:gd name="adj" fmla="val 7644570"/>
              </a:avLst>
            </a:prstTxWarp>
          </a:bodyPr>
          <a:lstStyle/>
          <a:p>
            <a:r>
              <a:rPr lang="en-US" sz="4800" b="1"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rPr>
              <a:t>FCHV Program</a:t>
            </a:r>
            <a:r>
              <a:rPr lang="en-US" sz="4800" b="1"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Preeti"/>
              </a:rPr>
              <a:t> </a:t>
            </a:r>
            <a:endParaRPr lang="en-US" sz="4800" b="1"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Preeti"/>
            </a:endParaRPr>
          </a:p>
          <a:p>
            <a:endParaRPr lang="en-US" sz="4800" b="1"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Preeti"/>
            </a:endParaRPr>
          </a:p>
        </p:txBody>
      </p:sp>
      <p:sp>
        <p:nvSpPr>
          <p:cNvPr id="131081" name="WordArt 9"/>
          <p:cNvSpPr>
            <a:spLocks noChangeArrowheads="1" noChangeShapeType="1" noTextEdit="1"/>
          </p:cNvSpPr>
          <p:nvPr/>
        </p:nvSpPr>
        <p:spPr bwMode="auto">
          <a:xfrm>
            <a:off x="1066800" y="5486400"/>
            <a:ext cx="3124200" cy="1371600"/>
          </a:xfrm>
          <a:prstGeom prst="rect">
            <a:avLst/>
          </a:prstGeom>
        </p:spPr>
        <p:txBody>
          <a:bodyPr wrap="none" fromWordArt="1">
            <a:prstTxWarp prst="textWave1">
              <a:avLst>
                <a:gd name="adj1" fmla="val 13005"/>
                <a:gd name="adj2" fmla="val 0"/>
              </a:avLst>
            </a:prstTxWarp>
          </a:bodyPr>
          <a:lstStyle/>
          <a:p>
            <a:r>
              <a:rPr lang="en-US" sz="3600" kern="10" dirty="0" smtClean="0">
                <a:ln w="9525">
                  <a:noFill/>
                  <a:round/>
                  <a:headEnd/>
                  <a:tailEnd/>
                </a:ln>
                <a:gradFill rotWithShape="1">
                  <a:gsLst>
                    <a:gs pos="0">
                      <a:srgbClr val="FF99CC"/>
                    </a:gs>
                    <a:gs pos="100000">
                      <a:srgbClr val="CC3300"/>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Thank you</a:t>
            </a:r>
            <a:endParaRPr lang="en-US" sz="3600" kern="10" dirty="0">
              <a:ln w="9525">
                <a:noFill/>
                <a:round/>
                <a:headEnd/>
                <a:tailEnd/>
              </a:ln>
              <a:gradFill rotWithShape="1">
                <a:gsLst>
                  <a:gs pos="0">
                    <a:srgbClr val="FF99CC"/>
                  </a:gs>
                  <a:gs pos="100000">
                    <a:srgbClr val="CC3300"/>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endParaRPr>
          </a:p>
        </p:txBody>
      </p:sp>
      <p:pic>
        <p:nvPicPr>
          <p:cNvPr id="181258" name="Picture 10" descr="Picture1"/>
          <p:cNvPicPr>
            <a:picLocks noChangeAspect="1" noChangeArrowheads="1"/>
          </p:cNvPicPr>
          <p:nvPr/>
        </p:nvPicPr>
        <p:blipFill>
          <a:blip r:embed="rId3" cstate="print"/>
          <a:srcRect/>
          <a:stretch>
            <a:fillRect/>
          </a:stretch>
        </p:blipFill>
        <p:spPr bwMode="auto">
          <a:xfrm>
            <a:off x="5486400" y="1828800"/>
            <a:ext cx="2992438" cy="4535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131079"/>
                                        </p:tgtEl>
                                        <p:attrNameLst>
                                          <p:attrName>r</p:attrName>
                                        </p:attrNameLst>
                                      </p:cBhvr>
                                    </p:animRot>
                                  </p:childTnLst>
                                </p:cTn>
                              </p:par>
                              <p:par>
                                <p:cTn id="7" presetID="23" presetClass="entr" presetSubtype="528" repeatCount="3000" fill="hold" grpId="0" nodeType="withEffect">
                                  <p:stCondLst>
                                    <p:cond delay="0"/>
                                  </p:stCondLst>
                                  <p:childTnLst>
                                    <p:set>
                                      <p:cBhvr>
                                        <p:cTn id="8" dur="1" fill="hold">
                                          <p:stCondLst>
                                            <p:cond delay="0"/>
                                          </p:stCondLst>
                                        </p:cTn>
                                        <p:tgtEl>
                                          <p:spTgt spid="131081"/>
                                        </p:tgtEl>
                                        <p:attrNameLst>
                                          <p:attrName>style.visibility</p:attrName>
                                        </p:attrNameLst>
                                      </p:cBhvr>
                                      <p:to>
                                        <p:strVal val="visible"/>
                                      </p:to>
                                    </p:set>
                                    <p:anim calcmode="lin" valueType="num">
                                      <p:cBhvr>
                                        <p:cTn id="9" dur="2000" fill="hold"/>
                                        <p:tgtEl>
                                          <p:spTgt spid="131081"/>
                                        </p:tgtEl>
                                        <p:attrNameLst>
                                          <p:attrName>ppt_w</p:attrName>
                                        </p:attrNameLst>
                                      </p:cBhvr>
                                      <p:tavLst>
                                        <p:tav tm="0">
                                          <p:val>
                                            <p:fltVal val="0"/>
                                          </p:val>
                                        </p:tav>
                                        <p:tav tm="100000">
                                          <p:val>
                                            <p:strVal val="#ppt_w"/>
                                          </p:val>
                                        </p:tav>
                                      </p:tavLst>
                                    </p:anim>
                                    <p:anim calcmode="lin" valueType="num">
                                      <p:cBhvr>
                                        <p:cTn id="10" dur="2000" fill="hold"/>
                                        <p:tgtEl>
                                          <p:spTgt spid="131081"/>
                                        </p:tgtEl>
                                        <p:attrNameLst>
                                          <p:attrName>ppt_h</p:attrName>
                                        </p:attrNameLst>
                                      </p:cBhvr>
                                      <p:tavLst>
                                        <p:tav tm="0">
                                          <p:val>
                                            <p:fltVal val="0"/>
                                          </p:val>
                                        </p:tav>
                                        <p:tav tm="100000">
                                          <p:val>
                                            <p:strVal val="#ppt_h"/>
                                          </p:val>
                                        </p:tav>
                                      </p:tavLst>
                                    </p:anim>
                                    <p:anim calcmode="lin" valueType="num">
                                      <p:cBhvr>
                                        <p:cTn id="11" dur="2000" fill="hold"/>
                                        <p:tgtEl>
                                          <p:spTgt spid="131081"/>
                                        </p:tgtEl>
                                        <p:attrNameLst>
                                          <p:attrName>ppt_x</p:attrName>
                                        </p:attrNameLst>
                                      </p:cBhvr>
                                      <p:tavLst>
                                        <p:tav tm="0">
                                          <p:val>
                                            <p:fltVal val="0.5"/>
                                          </p:val>
                                        </p:tav>
                                        <p:tav tm="100000">
                                          <p:val>
                                            <p:strVal val="#ppt_x"/>
                                          </p:val>
                                        </p:tav>
                                      </p:tavLst>
                                    </p:anim>
                                    <p:anim calcmode="lin" valueType="num">
                                      <p:cBhvr>
                                        <p:cTn id="12" dur="2000" fill="hold"/>
                                        <p:tgtEl>
                                          <p:spTgt spid="131081"/>
                                        </p:tgtEl>
                                        <p:attrNameLst>
                                          <p:attrName>ppt_y</p:attrName>
                                        </p:attrNameLst>
                                      </p:cBhvr>
                                      <p:tavLst>
                                        <p:tav tm="0">
                                          <p:val>
                                            <p:fltVal val="0.5"/>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xit" presetSubtype="0" fill="hold" grpId="1" nodeType="clickEffect">
                                  <p:stCondLst>
                                    <p:cond delay="0"/>
                                  </p:stCondLst>
                                  <p:childTnLst>
                                    <p:animEffect transition="out" filter="fade">
                                      <p:cBhvr>
                                        <p:cTn id="16" dur="5000"/>
                                        <p:tgtEl>
                                          <p:spTgt spid="131081"/>
                                        </p:tgtEl>
                                      </p:cBhvr>
                                    </p:animEffect>
                                    <p:anim calcmode="lin" valueType="num">
                                      <p:cBhvr>
                                        <p:cTn id="17" dur="5000"/>
                                        <p:tgtEl>
                                          <p:spTgt spid="131081"/>
                                        </p:tgtEl>
                                        <p:attrNameLst>
                                          <p:attrName>style.rotation</p:attrName>
                                        </p:attrNameLst>
                                      </p:cBhvr>
                                      <p:tavLst>
                                        <p:tav tm="0">
                                          <p:val>
                                            <p:fltVal val="0"/>
                                          </p:val>
                                        </p:tav>
                                        <p:tav tm="100000">
                                          <p:val>
                                            <p:fltVal val="720"/>
                                          </p:val>
                                        </p:tav>
                                      </p:tavLst>
                                    </p:anim>
                                    <p:anim calcmode="lin" valueType="num">
                                      <p:cBhvr>
                                        <p:cTn id="18" dur="5000"/>
                                        <p:tgtEl>
                                          <p:spTgt spid="131081"/>
                                        </p:tgtEl>
                                        <p:attrNameLst>
                                          <p:attrName>ppt_h</p:attrName>
                                        </p:attrNameLst>
                                      </p:cBhvr>
                                      <p:tavLst>
                                        <p:tav tm="0">
                                          <p:val>
                                            <p:strVal val="ppt_h"/>
                                          </p:val>
                                        </p:tav>
                                        <p:tav tm="100000">
                                          <p:val>
                                            <p:fltVal val="0"/>
                                          </p:val>
                                        </p:tav>
                                      </p:tavLst>
                                    </p:anim>
                                    <p:anim calcmode="lin" valueType="num">
                                      <p:cBhvr>
                                        <p:cTn id="19" dur="5000"/>
                                        <p:tgtEl>
                                          <p:spTgt spid="131081"/>
                                        </p:tgtEl>
                                        <p:attrNameLst>
                                          <p:attrName>ppt_w</p:attrName>
                                        </p:attrNameLst>
                                      </p:cBhvr>
                                      <p:tavLst>
                                        <p:tav tm="0">
                                          <p:val>
                                            <p:strVal val="ppt_w"/>
                                          </p:val>
                                        </p:tav>
                                        <p:tav tm="100000">
                                          <p:val>
                                            <p:fltVal val="0"/>
                                          </p:val>
                                        </p:tav>
                                      </p:tavLst>
                                    </p:anim>
                                    <p:set>
                                      <p:cBhvr>
                                        <p:cTn id="20" dur="1" fill="hold">
                                          <p:stCondLst>
                                            <p:cond delay="4999"/>
                                          </p:stCondLst>
                                        </p:cTn>
                                        <p:tgtEl>
                                          <p:spTgt spid="131081"/>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181258"/>
                                        </p:tgtEl>
                                        <p:attrNameLst>
                                          <p:attrName>style.visibility</p:attrName>
                                        </p:attrNameLst>
                                      </p:cBhvr>
                                      <p:to>
                                        <p:strVal val="visible"/>
                                      </p:to>
                                    </p:set>
                                    <p:anim calcmode="lin" valueType="num">
                                      <p:cBhvr additive="base">
                                        <p:cTn id="23" dur="3000" fill="hold"/>
                                        <p:tgtEl>
                                          <p:spTgt spid="181258"/>
                                        </p:tgtEl>
                                        <p:attrNameLst>
                                          <p:attrName>ppt_x</p:attrName>
                                        </p:attrNameLst>
                                      </p:cBhvr>
                                      <p:tavLst>
                                        <p:tav tm="0">
                                          <p:val>
                                            <p:strVal val="#ppt_x"/>
                                          </p:val>
                                        </p:tav>
                                        <p:tav tm="100000">
                                          <p:val>
                                            <p:strVal val="#ppt_x"/>
                                          </p:val>
                                        </p:tav>
                                      </p:tavLst>
                                    </p:anim>
                                    <p:anim calcmode="lin" valueType="num">
                                      <p:cBhvr additive="base">
                                        <p:cTn id="24" dur="3000" fill="hold"/>
                                        <p:tgtEl>
                                          <p:spTgt spid="181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1" grpId="0" animBg="1"/>
      <p:bldP spid="13108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4838" cy="1139825"/>
          </a:xfrm>
        </p:spPr>
        <p:txBody>
          <a:bodyPr/>
          <a:lstStyle/>
          <a:p>
            <a:r>
              <a:rPr lang="en-US" dirty="0" smtClean="0"/>
              <a:t>Objectives  of the Program</a:t>
            </a:r>
            <a:endParaRPr lang="en-US" dirty="0"/>
          </a:p>
        </p:txBody>
      </p:sp>
      <p:sp>
        <p:nvSpPr>
          <p:cNvPr id="4" name="Content Placeholder 3"/>
          <p:cNvSpPr>
            <a:spLocks noGrp="1"/>
          </p:cNvSpPr>
          <p:nvPr>
            <p:ph idx="1"/>
          </p:nvPr>
        </p:nvSpPr>
        <p:spPr>
          <a:xfrm>
            <a:off x="838200" y="2514600"/>
            <a:ext cx="7766050" cy="4343400"/>
          </a:xfrm>
        </p:spPr>
        <p:txBody>
          <a:bodyPr/>
          <a:lstStyle/>
          <a:p>
            <a:r>
              <a:rPr lang="en-US" dirty="0" smtClean="0">
                <a:latin typeface="Times New Roman" pitchFamily="18" charset="0"/>
                <a:cs typeface="Times New Roman" pitchFamily="18" charset="0"/>
              </a:rPr>
              <a:t>To support community involvement in public health activities in order to achieve national health goals</a:t>
            </a:r>
          </a:p>
          <a:p>
            <a:r>
              <a:rPr lang="en-US" dirty="0" smtClean="0">
                <a:latin typeface="Times New Roman" pitchFamily="18" charset="0"/>
                <a:cs typeface="Times New Roman" pitchFamily="18" charset="0"/>
              </a:rPr>
              <a:t>To enhance knowledge and skills of women in community health for their empowerment</a:t>
            </a:r>
          </a:p>
          <a:p>
            <a:r>
              <a:rPr lang="en-US" dirty="0" smtClean="0">
                <a:latin typeface="Times New Roman" pitchFamily="18" charset="0"/>
                <a:cs typeface="Times New Roman" pitchFamily="18" charset="0"/>
              </a:rPr>
              <a:t>To increase community awareness on health related issues </a:t>
            </a:r>
          </a:p>
          <a:p>
            <a:r>
              <a:rPr lang="en-US" dirty="0" smtClean="0">
                <a:latin typeface="Times New Roman" pitchFamily="18" charset="0"/>
                <a:cs typeface="Times New Roman" pitchFamily="18" charset="0"/>
              </a:rPr>
              <a:t>To strengthen community ownership for long term sustainability in promoting health care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flipH="1">
            <a:off x="3910013" y="2000250"/>
            <a:ext cx="276225" cy="309563"/>
          </a:xfrm>
          <a:prstGeom prst="rect">
            <a:avLst/>
          </a:prstGeom>
          <a:noFill/>
          <a:ln w="9525">
            <a:noFill/>
            <a:round/>
            <a:headEnd/>
            <a:tailEnd/>
          </a:ln>
        </p:spPr>
        <p:txBody>
          <a:bodyPr wrap="none" anchor="ctr"/>
          <a:lstStyle/>
          <a:p>
            <a:endParaRPr lang="en-US"/>
          </a:p>
        </p:txBody>
      </p:sp>
      <p:grpSp>
        <p:nvGrpSpPr>
          <p:cNvPr id="2" name="Group 3"/>
          <p:cNvGrpSpPr>
            <a:grpSpLocks/>
          </p:cNvGrpSpPr>
          <p:nvPr/>
        </p:nvGrpSpPr>
        <p:grpSpPr bwMode="auto">
          <a:xfrm>
            <a:off x="5029200" y="2668588"/>
            <a:ext cx="1568450" cy="1060450"/>
            <a:chOff x="3168" y="1681"/>
            <a:chExt cx="988" cy="668"/>
          </a:xfrm>
        </p:grpSpPr>
        <p:pic>
          <p:nvPicPr>
            <p:cNvPr id="7217" name="Picture 4"/>
            <p:cNvPicPr>
              <a:picLocks noChangeAspect="1" noChangeArrowheads="1"/>
            </p:cNvPicPr>
            <p:nvPr/>
          </p:nvPicPr>
          <p:blipFill>
            <a:blip r:embed="rId3" cstate="print"/>
            <a:srcRect/>
            <a:stretch>
              <a:fillRect/>
            </a:stretch>
          </p:blipFill>
          <p:spPr bwMode="auto">
            <a:xfrm>
              <a:off x="3688" y="1681"/>
              <a:ext cx="220" cy="183"/>
            </a:xfrm>
            <a:prstGeom prst="rect">
              <a:avLst/>
            </a:prstGeom>
            <a:noFill/>
            <a:ln w="9525">
              <a:noFill/>
              <a:round/>
              <a:headEnd/>
              <a:tailEnd/>
            </a:ln>
          </p:spPr>
        </p:pic>
        <p:pic>
          <p:nvPicPr>
            <p:cNvPr id="7218" name="Picture 5"/>
            <p:cNvPicPr>
              <a:picLocks noChangeAspect="1" noChangeArrowheads="1"/>
            </p:cNvPicPr>
            <p:nvPr/>
          </p:nvPicPr>
          <p:blipFill>
            <a:blip r:embed="rId3" cstate="print"/>
            <a:srcRect/>
            <a:stretch>
              <a:fillRect/>
            </a:stretch>
          </p:blipFill>
          <p:spPr bwMode="auto">
            <a:xfrm>
              <a:off x="3641" y="1962"/>
              <a:ext cx="218" cy="184"/>
            </a:xfrm>
            <a:prstGeom prst="rect">
              <a:avLst/>
            </a:prstGeom>
            <a:noFill/>
            <a:ln w="9525">
              <a:noFill/>
              <a:round/>
              <a:headEnd/>
              <a:tailEnd/>
            </a:ln>
          </p:spPr>
        </p:pic>
        <p:pic>
          <p:nvPicPr>
            <p:cNvPr id="7219" name="Picture 6"/>
            <p:cNvPicPr>
              <a:picLocks noChangeAspect="1" noChangeArrowheads="1"/>
            </p:cNvPicPr>
            <p:nvPr/>
          </p:nvPicPr>
          <p:blipFill>
            <a:blip r:embed="rId4" cstate="print"/>
            <a:srcRect/>
            <a:stretch>
              <a:fillRect/>
            </a:stretch>
          </p:blipFill>
          <p:spPr bwMode="auto">
            <a:xfrm>
              <a:off x="3168" y="1870"/>
              <a:ext cx="185" cy="247"/>
            </a:xfrm>
            <a:prstGeom prst="rect">
              <a:avLst/>
            </a:prstGeom>
            <a:noFill/>
            <a:ln w="9525">
              <a:noFill/>
              <a:round/>
              <a:headEnd/>
              <a:tailEnd/>
            </a:ln>
          </p:spPr>
        </p:pic>
        <p:pic>
          <p:nvPicPr>
            <p:cNvPr id="7220" name="Picture 7"/>
            <p:cNvPicPr>
              <a:picLocks noChangeAspect="1" noChangeArrowheads="1"/>
            </p:cNvPicPr>
            <p:nvPr/>
          </p:nvPicPr>
          <p:blipFill>
            <a:blip r:embed="rId4" cstate="print"/>
            <a:srcRect/>
            <a:stretch>
              <a:fillRect/>
            </a:stretch>
          </p:blipFill>
          <p:spPr bwMode="auto">
            <a:xfrm>
              <a:off x="3500" y="1681"/>
              <a:ext cx="185" cy="247"/>
            </a:xfrm>
            <a:prstGeom prst="rect">
              <a:avLst/>
            </a:prstGeom>
            <a:noFill/>
            <a:ln w="9525">
              <a:noFill/>
              <a:round/>
              <a:headEnd/>
              <a:tailEnd/>
            </a:ln>
          </p:spPr>
        </p:pic>
        <p:pic>
          <p:nvPicPr>
            <p:cNvPr id="7221" name="Picture 8"/>
            <p:cNvPicPr>
              <a:picLocks noChangeAspect="1" noChangeArrowheads="1"/>
            </p:cNvPicPr>
            <p:nvPr/>
          </p:nvPicPr>
          <p:blipFill>
            <a:blip r:embed="rId4" cstate="print"/>
            <a:srcRect/>
            <a:stretch>
              <a:fillRect/>
            </a:stretch>
          </p:blipFill>
          <p:spPr bwMode="auto">
            <a:xfrm>
              <a:off x="3593" y="2103"/>
              <a:ext cx="185" cy="247"/>
            </a:xfrm>
            <a:prstGeom prst="rect">
              <a:avLst/>
            </a:prstGeom>
            <a:noFill/>
            <a:ln w="9525">
              <a:noFill/>
              <a:round/>
              <a:headEnd/>
              <a:tailEnd/>
            </a:ln>
          </p:spPr>
        </p:pic>
        <p:pic>
          <p:nvPicPr>
            <p:cNvPr id="7222" name="Picture 9"/>
            <p:cNvPicPr>
              <a:picLocks noChangeAspect="1" noChangeArrowheads="1"/>
            </p:cNvPicPr>
            <p:nvPr/>
          </p:nvPicPr>
          <p:blipFill>
            <a:blip r:embed="rId4" cstate="print"/>
            <a:srcRect/>
            <a:stretch>
              <a:fillRect/>
            </a:stretch>
          </p:blipFill>
          <p:spPr bwMode="auto">
            <a:xfrm>
              <a:off x="3830" y="1775"/>
              <a:ext cx="185" cy="247"/>
            </a:xfrm>
            <a:prstGeom prst="rect">
              <a:avLst/>
            </a:prstGeom>
            <a:noFill/>
            <a:ln w="9525">
              <a:noFill/>
              <a:round/>
              <a:headEnd/>
              <a:tailEnd/>
            </a:ln>
          </p:spPr>
        </p:pic>
        <p:pic>
          <p:nvPicPr>
            <p:cNvPr id="7223" name="Picture 10"/>
            <p:cNvPicPr>
              <a:picLocks noChangeAspect="1" noChangeArrowheads="1"/>
            </p:cNvPicPr>
            <p:nvPr/>
          </p:nvPicPr>
          <p:blipFill>
            <a:blip r:embed="rId4" cstate="print"/>
            <a:srcRect/>
            <a:stretch>
              <a:fillRect/>
            </a:stretch>
          </p:blipFill>
          <p:spPr bwMode="auto">
            <a:xfrm>
              <a:off x="3405" y="2010"/>
              <a:ext cx="184" cy="247"/>
            </a:xfrm>
            <a:prstGeom prst="rect">
              <a:avLst/>
            </a:prstGeom>
            <a:noFill/>
            <a:ln w="9525">
              <a:noFill/>
              <a:round/>
              <a:headEnd/>
              <a:tailEnd/>
            </a:ln>
          </p:spPr>
        </p:pic>
        <p:pic>
          <p:nvPicPr>
            <p:cNvPr id="7224" name="Picture 11"/>
            <p:cNvPicPr>
              <a:picLocks noChangeAspect="1" noChangeArrowheads="1"/>
            </p:cNvPicPr>
            <p:nvPr/>
          </p:nvPicPr>
          <p:blipFill>
            <a:blip r:embed="rId4" cstate="print"/>
            <a:srcRect/>
            <a:stretch>
              <a:fillRect/>
            </a:stretch>
          </p:blipFill>
          <p:spPr bwMode="auto">
            <a:xfrm>
              <a:off x="3358" y="1822"/>
              <a:ext cx="185" cy="247"/>
            </a:xfrm>
            <a:prstGeom prst="rect">
              <a:avLst/>
            </a:prstGeom>
            <a:noFill/>
            <a:ln w="9525">
              <a:noFill/>
              <a:round/>
              <a:headEnd/>
              <a:tailEnd/>
            </a:ln>
          </p:spPr>
        </p:pic>
        <p:pic>
          <p:nvPicPr>
            <p:cNvPr id="7225" name="Picture 12"/>
            <p:cNvPicPr>
              <a:picLocks noChangeAspect="1" noChangeArrowheads="1"/>
            </p:cNvPicPr>
            <p:nvPr/>
          </p:nvPicPr>
          <p:blipFill>
            <a:blip r:embed="rId4" cstate="print"/>
            <a:srcRect/>
            <a:stretch>
              <a:fillRect/>
            </a:stretch>
          </p:blipFill>
          <p:spPr bwMode="auto">
            <a:xfrm>
              <a:off x="3972" y="2010"/>
              <a:ext cx="185" cy="247"/>
            </a:xfrm>
            <a:prstGeom prst="rect">
              <a:avLst/>
            </a:prstGeom>
            <a:noFill/>
            <a:ln w="9525">
              <a:noFill/>
              <a:round/>
              <a:headEnd/>
              <a:tailEnd/>
            </a:ln>
          </p:spPr>
        </p:pic>
      </p:grpSp>
      <p:pic>
        <p:nvPicPr>
          <p:cNvPr id="7172" name="Picture 13"/>
          <p:cNvPicPr>
            <a:picLocks noChangeAspect="1" noChangeArrowheads="1"/>
          </p:cNvPicPr>
          <p:nvPr/>
        </p:nvPicPr>
        <p:blipFill>
          <a:blip r:embed="rId5" cstate="print"/>
          <a:srcRect/>
          <a:stretch>
            <a:fillRect/>
          </a:stretch>
        </p:blipFill>
        <p:spPr bwMode="auto">
          <a:xfrm>
            <a:off x="457200" y="3505200"/>
            <a:ext cx="5867400" cy="3011487"/>
          </a:xfrm>
          <a:prstGeom prst="rect">
            <a:avLst/>
          </a:prstGeom>
          <a:noFill/>
          <a:ln w="9525">
            <a:noFill/>
            <a:round/>
            <a:headEnd/>
            <a:tailEnd/>
          </a:ln>
        </p:spPr>
      </p:pic>
      <p:sp>
        <p:nvSpPr>
          <p:cNvPr id="195598" name="Text Box 14"/>
          <p:cNvSpPr txBox="1">
            <a:spLocks noChangeArrowheads="1"/>
          </p:cNvSpPr>
          <p:nvPr/>
        </p:nvSpPr>
        <p:spPr bwMode="auto">
          <a:xfrm>
            <a:off x="6934200" y="4876800"/>
            <a:ext cx="1573213" cy="1202510"/>
          </a:xfrm>
          <a:prstGeom prst="rect">
            <a:avLst/>
          </a:prstGeom>
          <a:noFill/>
          <a:ln w="9525">
            <a:noFill/>
            <a:round/>
            <a:headEnd/>
            <a:tailEnd/>
          </a:ln>
          <a:effectLst/>
        </p:spPr>
        <p:txBody>
          <a:bodyPr wrap="square" lIns="90000" tIns="46800" rIns="90000" bIns="46800">
            <a:spAutoFit/>
          </a:bodyPr>
          <a:lstStyle/>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One FCHV ~</a:t>
            </a:r>
          </a:p>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Per 120 HH</a:t>
            </a:r>
          </a:p>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(1:1000 </a:t>
            </a:r>
            <a:r>
              <a:rPr lang="en-GB" sz="1800" b="1" dirty="0" err="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pop</a:t>
            </a:r>
            <a:r>
              <a:rPr lang="en-GB" sz="1800" b="1" baseline="30000" dirty="0" err="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n</a:t>
            </a:r>
            <a:r>
              <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 </a:t>
            </a:r>
            <a:r>
              <a:rPr lang="en-GB" sz="1800" b="1" dirty="0" smtClean="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a:t>
            </a:r>
          </a:p>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smtClean="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52000 FCHVs  </a:t>
            </a:r>
            <a:endPar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endParaRPr>
          </a:p>
        </p:txBody>
      </p:sp>
      <p:sp>
        <p:nvSpPr>
          <p:cNvPr id="195599" name="Line 15"/>
          <p:cNvSpPr>
            <a:spLocks noChangeShapeType="1"/>
          </p:cNvSpPr>
          <p:nvPr/>
        </p:nvSpPr>
        <p:spPr bwMode="auto">
          <a:xfrm>
            <a:off x="4419600" y="2728913"/>
            <a:ext cx="1309688" cy="52387"/>
          </a:xfrm>
          <a:prstGeom prst="line">
            <a:avLst/>
          </a:prstGeom>
          <a:noFill/>
          <a:ln w="50760">
            <a:solidFill>
              <a:srgbClr val="000000"/>
            </a:solidFill>
            <a:miter lim="800000"/>
            <a:headEnd/>
            <a:tailEnd/>
          </a:ln>
        </p:spPr>
        <p:txBody>
          <a:bodyPr/>
          <a:lstStyle/>
          <a:p>
            <a:endParaRPr lang="en-US"/>
          </a:p>
        </p:txBody>
      </p:sp>
      <p:sp>
        <p:nvSpPr>
          <p:cNvPr id="195600" name="Line 16"/>
          <p:cNvSpPr>
            <a:spLocks noChangeShapeType="1"/>
          </p:cNvSpPr>
          <p:nvPr/>
        </p:nvSpPr>
        <p:spPr bwMode="auto">
          <a:xfrm>
            <a:off x="4419600" y="2728913"/>
            <a:ext cx="1127125" cy="827087"/>
          </a:xfrm>
          <a:prstGeom prst="line">
            <a:avLst/>
          </a:prstGeom>
          <a:noFill/>
          <a:ln w="50760">
            <a:solidFill>
              <a:srgbClr val="000000"/>
            </a:solidFill>
            <a:miter lim="800000"/>
            <a:headEnd/>
            <a:tailEnd/>
          </a:ln>
        </p:spPr>
        <p:txBody>
          <a:bodyPr/>
          <a:lstStyle/>
          <a:p>
            <a:endParaRPr lang="en-US"/>
          </a:p>
        </p:txBody>
      </p:sp>
      <p:sp>
        <p:nvSpPr>
          <p:cNvPr id="195601" name="Text Box 17"/>
          <p:cNvSpPr txBox="1">
            <a:spLocks noChangeArrowheads="1"/>
          </p:cNvSpPr>
          <p:nvPr/>
        </p:nvSpPr>
        <p:spPr bwMode="auto">
          <a:xfrm>
            <a:off x="606425" y="5653088"/>
            <a:ext cx="1385888" cy="368300"/>
          </a:xfrm>
          <a:prstGeom prst="rect">
            <a:avLst/>
          </a:prstGeom>
          <a:noFill/>
          <a:ln w="9525">
            <a:noFill/>
            <a:round/>
            <a:headEnd/>
            <a:tailEnd/>
          </a:ln>
          <a:effectLst/>
        </p:spPr>
        <p:txBody>
          <a:bodyPr wrap="none" lIns="90000" tIns="46800" rIns="90000" bIns="46800">
            <a:spAutoFit/>
          </a:bodyPr>
          <a:lstStyle/>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75 districts</a:t>
            </a:r>
          </a:p>
        </p:txBody>
      </p:sp>
      <p:sp>
        <p:nvSpPr>
          <p:cNvPr id="195602" name="Text Box 18"/>
          <p:cNvSpPr txBox="1">
            <a:spLocks noChangeArrowheads="1"/>
          </p:cNvSpPr>
          <p:nvPr/>
        </p:nvSpPr>
        <p:spPr bwMode="auto">
          <a:xfrm>
            <a:off x="839788" y="1157288"/>
            <a:ext cx="2611437" cy="368300"/>
          </a:xfrm>
          <a:prstGeom prst="rect">
            <a:avLst/>
          </a:prstGeom>
          <a:noFill/>
          <a:ln w="9525">
            <a:noFill/>
            <a:round/>
            <a:headEnd/>
            <a:tailEnd/>
          </a:ln>
          <a:effectLst/>
        </p:spPr>
        <p:txBody>
          <a:bodyPr wrap="none" lIns="90000" tIns="46800" rIns="90000" bIns="46800">
            <a:spAutoFit/>
          </a:bodyPr>
          <a:lstStyle/>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50-100 villages (VDCs)</a:t>
            </a:r>
            <a:r>
              <a:rPr lang="ar-SA" sz="1800" b="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a:t>
            </a:r>
            <a:endParaRPr lang="en-GB" sz="1800" b="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endParaRPr>
          </a:p>
        </p:txBody>
      </p:sp>
      <p:sp>
        <p:nvSpPr>
          <p:cNvPr id="195603" name="Text Box 19"/>
          <p:cNvSpPr txBox="1">
            <a:spLocks noChangeArrowheads="1"/>
          </p:cNvSpPr>
          <p:nvPr/>
        </p:nvSpPr>
        <p:spPr bwMode="auto">
          <a:xfrm>
            <a:off x="2895600" y="1219200"/>
            <a:ext cx="3886200" cy="648512"/>
          </a:xfrm>
          <a:prstGeom prst="rect">
            <a:avLst/>
          </a:prstGeom>
          <a:noFill/>
          <a:ln w="9525">
            <a:noFill/>
            <a:round/>
            <a:headEnd/>
            <a:tailEnd/>
          </a:ln>
          <a:effectLst/>
        </p:spPr>
        <p:txBody>
          <a:bodyPr wrap="square" lIns="90000" tIns="46800" rIns="90000" bIns="46800">
            <a:spAutoFit/>
          </a:bodyPr>
          <a:lstStyle/>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9 wards (Hamlets) </a:t>
            </a:r>
            <a:r>
              <a:rPr lang="en-GB" sz="1800" b="1" dirty="0" smtClean="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 (initiated  in 1988 </a:t>
            </a:r>
            <a:r>
              <a:rPr lang="en-GB" sz="1800" b="1" dirty="0" smtClean="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a:t>
            </a:r>
            <a:endPar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endParaRPr>
          </a:p>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Population 1000-3000 per ward</a:t>
            </a:r>
          </a:p>
        </p:txBody>
      </p:sp>
      <p:sp>
        <p:nvSpPr>
          <p:cNvPr id="195604" name="Text Box 20"/>
          <p:cNvSpPr txBox="1">
            <a:spLocks noChangeArrowheads="1"/>
          </p:cNvSpPr>
          <p:nvPr/>
        </p:nvSpPr>
        <p:spPr bwMode="auto">
          <a:xfrm>
            <a:off x="4419600" y="3595688"/>
            <a:ext cx="2238375" cy="368300"/>
          </a:xfrm>
          <a:prstGeom prst="rect">
            <a:avLst/>
          </a:prstGeom>
          <a:noFill/>
          <a:ln w="9525">
            <a:noFill/>
            <a:round/>
            <a:headEnd/>
            <a:tailEnd/>
          </a:ln>
          <a:effectLst/>
        </p:spPr>
        <p:txBody>
          <a:bodyPr wrap="none" lIns="90000" tIns="46800" rIns="90000" bIns="46800">
            <a:spAutoFit/>
          </a:bodyPr>
          <a:lstStyle/>
          <a:p>
            <a:pPr>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a:solidFill>
                  <a:srgbClr val="000000"/>
                </a:solidFill>
                <a:effectLst>
                  <a:outerShdw blurRad="38100" dist="38100" dir="2700000" algn="tl">
                    <a:srgbClr val="C0C0C0"/>
                  </a:outerShdw>
                </a:effectLst>
                <a:latin typeface="Calibri" pitchFamily="34" charset="0"/>
                <a:ea typeface="Arial Unicode MS" pitchFamily="34" charset="-128"/>
                <a:cs typeface="Arial Unicode MS" pitchFamily="34" charset="-128"/>
              </a:rPr>
              <a:t>50-200 households</a:t>
            </a:r>
          </a:p>
        </p:txBody>
      </p:sp>
      <p:sp>
        <p:nvSpPr>
          <p:cNvPr id="7180" name="AutoShape 21"/>
          <p:cNvSpPr>
            <a:spLocks noChangeArrowheads="1"/>
          </p:cNvSpPr>
          <p:nvPr/>
        </p:nvSpPr>
        <p:spPr bwMode="auto">
          <a:xfrm>
            <a:off x="2027238" y="4227513"/>
            <a:ext cx="936625" cy="766762"/>
          </a:xfrm>
          <a:custGeom>
            <a:avLst/>
            <a:gdLst>
              <a:gd name="T0" fmla="*/ 2147483647 w 590"/>
              <a:gd name="T1" fmla="*/ 0 h 483"/>
              <a:gd name="T2" fmla="*/ 2147483647 w 590"/>
              <a:gd name="T3" fmla="*/ 2147483647 h 483"/>
              <a:gd name="T4" fmla="*/ 2147483647 w 590"/>
              <a:gd name="T5" fmla="*/ 2147483647 h 483"/>
              <a:gd name="T6" fmla="*/ 2147483647 w 590"/>
              <a:gd name="T7" fmla="*/ 2147483647 h 483"/>
              <a:gd name="T8" fmla="*/ 2147483647 w 590"/>
              <a:gd name="T9" fmla="*/ 2147483647 h 483"/>
              <a:gd name="T10" fmla="*/ 2147483647 w 590"/>
              <a:gd name="T11" fmla="*/ 2147483647 h 483"/>
              <a:gd name="T12" fmla="*/ 2147483647 w 590"/>
              <a:gd name="T13" fmla="*/ 2147483647 h 483"/>
              <a:gd name="T14" fmla="*/ 2147483647 w 590"/>
              <a:gd name="T15" fmla="*/ 2147483647 h 483"/>
              <a:gd name="T16" fmla="*/ 2147483647 w 590"/>
              <a:gd name="T17" fmla="*/ 2147483647 h 483"/>
              <a:gd name="T18" fmla="*/ 2147483647 w 590"/>
              <a:gd name="T19" fmla="*/ 2147483647 h 483"/>
              <a:gd name="T20" fmla="*/ 2147483647 w 590"/>
              <a:gd name="T21" fmla="*/ 2147483647 h 483"/>
              <a:gd name="T22" fmla="*/ 2147483647 w 590"/>
              <a:gd name="T23" fmla="*/ 2147483647 h 483"/>
              <a:gd name="T24" fmla="*/ 2147483647 w 590"/>
              <a:gd name="T25" fmla="*/ 2147483647 h 483"/>
              <a:gd name="T26" fmla="*/ 2147483647 w 590"/>
              <a:gd name="T27" fmla="*/ 2147483647 h 483"/>
              <a:gd name="T28" fmla="*/ 2147483647 w 590"/>
              <a:gd name="T29" fmla="*/ 2147483647 h 483"/>
              <a:gd name="T30" fmla="*/ 2147483647 w 590"/>
              <a:gd name="T31" fmla="*/ 2147483647 h 483"/>
              <a:gd name="T32" fmla="*/ 2147483647 w 590"/>
              <a:gd name="T33" fmla="*/ 2147483647 h 483"/>
              <a:gd name="T34" fmla="*/ 2147483647 w 590"/>
              <a:gd name="T35" fmla="*/ 2147483647 h 483"/>
              <a:gd name="T36" fmla="*/ 2147483647 w 590"/>
              <a:gd name="T37" fmla="*/ 2147483647 h 483"/>
              <a:gd name="T38" fmla="*/ 2147483647 w 590"/>
              <a:gd name="T39" fmla="*/ 0 h 4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0"/>
              <a:gd name="T61" fmla="*/ 0 h 483"/>
              <a:gd name="T62" fmla="*/ 590 w 590"/>
              <a:gd name="T63" fmla="*/ 483 h 4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0" h="483">
                <a:moveTo>
                  <a:pt x="236" y="0"/>
                </a:moveTo>
                <a:cubicBezTo>
                  <a:pt x="226" y="89"/>
                  <a:pt x="238" y="78"/>
                  <a:pt x="167" y="94"/>
                </a:cubicBezTo>
                <a:cubicBezTo>
                  <a:pt x="147" y="124"/>
                  <a:pt x="133" y="134"/>
                  <a:pt x="99" y="146"/>
                </a:cubicBezTo>
                <a:cubicBezTo>
                  <a:pt x="86" y="183"/>
                  <a:pt x="69" y="184"/>
                  <a:pt x="81" y="223"/>
                </a:cubicBezTo>
                <a:cubicBezTo>
                  <a:pt x="78" y="235"/>
                  <a:pt x="80" y="249"/>
                  <a:pt x="73" y="258"/>
                </a:cubicBezTo>
                <a:cubicBezTo>
                  <a:pt x="67" y="265"/>
                  <a:pt x="55" y="261"/>
                  <a:pt x="47" y="266"/>
                </a:cubicBezTo>
                <a:cubicBezTo>
                  <a:pt x="36" y="273"/>
                  <a:pt x="19" y="300"/>
                  <a:pt x="13" y="309"/>
                </a:cubicBezTo>
                <a:cubicBezTo>
                  <a:pt x="28" y="404"/>
                  <a:pt x="0" y="335"/>
                  <a:pt x="107" y="370"/>
                </a:cubicBezTo>
                <a:cubicBezTo>
                  <a:pt x="117" y="373"/>
                  <a:pt x="118" y="387"/>
                  <a:pt x="124" y="395"/>
                </a:cubicBezTo>
                <a:cubicBezTo>
                  <a:pt x="134" y="408"/>
                  <a:pt x="152" y="423"/>
                  <a:pt x="167" y="430"/>
                </a:cubicBezTo>
                <a:cubicBezTo>
                  <a:pt x="182" y="438"/>
                  <a:pt x="224" y="444"/>
                  <a:pt x="236" y="447"/>
                </a:cubicBezTo>
                <a:cubicBezTo>
                  <a:pt x="264" y="454"/>
                  <a:pt x="285" y="472"/>
                  <a:pt x="313" y="481"/>
                </a:cubicBezTo>
                <a:cubicBezTo>
                  <a:pt x="379" y="478"/>
                  <a:pt x="446" y="483"/>
                  <a:pt x="511" y="473"/>
                </a:cubicBezTo>
                <a:cubicBezTo>
                  <a:pt x="529" y="470"/>
                  <a:pt x="528" y="429"/>
                  <a:pt x="537" y="421"/>
                </a:cubicBezTo>
                <a:cubicBezTo>
                  <a:pt x="544" y="415"/>
                  <a:pt x="554" y="416"/>
                  <a:pt x="563" y="413"/>
                </a:cubicBezTo>
                <a:cubicBezTo>
                  <a:pt x="588" y="374"/>
                  <a:pt x="576" y="377"/>
                  <a:pt x="563" y="335"/>
                </a:cubicBezTo>
                <a:cubicBezTo>
                  <a:pt x="574" y="273"/>
                  <a:pt x="590" y="269"/>
                  <a:pt x="554" y="215"/>
                </a:cubicBezTo>
                <a:cubicBezTo>
                  <a:pt x="541" y="172"/>
                  <a:pt x="517" y="126"/>
                  <a:pt x="485" y="94"/>
                </a:cubicBezTo>
                <a:cubicBezTo>
                  <a:pt x="471" y="35"/>
                  <a:pt x="435" y="24"/>
                  <a:pt x="382" y="17"/>
                </a:cubicBezTo>
                <a:cubicBezTo>
                  <a:pt x="333" y="10"/>
                  <a:pt x="236" y="0"/>
                  <a:pt x="236" y="0"/>
                </a:cubicBezTo>
                <a:close/>
              </a:path>
            </a:pathLst>
          </a:custGeom>
          <a:solidFill>
            <a:srgbClr val="FF6600"/>
          </a:solidFill>
          <a:ln w="9360">
            <a:solidFill>
              <a:srgbClr val="000000"/>
            </a:solidFill>
            <a:round/>
            <a:headEnd/>
            <a:tailEnd/>
          </a:ln>
        </p:spPr>
        <p:txBody>
          <a:bodyPr wrap="none" anchor="ctr"/>
          <a:lstStyle/>
          <a:p>
            <a:endParaRPr lang="en-US"/>
          </a:p>
        </p:txBody>
      </p:sp>
      <p:sp>
        <p:nvSpPr>
          <p:cNvPr id="7181" name="Line 22"/>
          <p:cNvSpPr>
            <a:spLocks noChangeShapeType="1"/>
          </p:cNvSpPr>
          <p:nvPr/>
        </p:nvSpPr>
        <p:spPr bwMode="auto">
          <a:xfrm flipH="1" flipV="1">
            <a:off x="2432050" y="3041650"/>
            <a:ext cx="241300" cy="1308100"/>
          </a:xfrm>
          <a:prstGeom prst="line">
            <a:avLst/>
          </a:prstGeom>
          <a:noFill/>
          <a:ln w="50760">
            <a:solidFill>
              <a:srgbClr val="000000"/>
            </a:solidFill>
            <a:miter lim="800000"/>
            <a:headEnd/>
            <a:tailEnd type="triangle" w="med" len="med"/>
          </a:ln>
        </p:spPr>
        <p:txBody>
          <a:bodyPr/>
          <a:lstStyle/>
          <a:p>
            <a:endParaRPr lang="en-US"/>
          </a:p>
        </p:txBody>
      </p:sp>
      <p:sp>
        <p:nvSpPr>
          <p:cNvPr id="7182" name="Line 23"/>
          <p:cNvSpPr>
            <a:spLocks noChangeShapeType="1"/>
          </p:cNvSpPr>
          <p:nvPr/>
        </p:nvSpPr>
        <p:spPr bwMode="auto">
          <a:xfrm>
            <a:off x="2743200" y="2438400"/>
            <a:ext cx="838200" cy="76200"/>
          </a:xfrm>
          <a:prstGeom prst="line">
            <a:avLst/>
          </a:prstGeom>
          <a:noFill/>
          <a:ln w="50760">
            <a:solidFill>
              <a:srgbClr val="000000"/>
            </a:solidFill>
            <a:miter lim="800000"/>
            <a:headEnd/>
            <a:tailEnd type="triangle" w="med" len="med"/>
          </a:ln>
        </p:spPr>
        <p:txBody>
          <a:bodyPr/>
          <a:lstStyle/>
          <a:p>
            <a:endParaRPr lang="en-US"/>
          </a:p>
        </p:txBody>
      </p:sp>
      <p:grpSp>
        <p:nvGrpSpPr>
          <p:cNvPr id="3" name="Group 24"/>
          <p:cNvGrpSpPr>
            <a:grpSpLocks/>
          </p:cNvGrpSpPr>
          <p:nvPr/>
        </p:nvGrpSpPr>
        <p:grpSpPr bwMode="auto">
          <a:xfrm>
            <a:off x="568325" y="1266825"/>
            <a:ext cx="2981325" cy="3000375"/>
            <a:chOff x="358" y="623"/>
            <a:chExt cx="1878" cy="1890"/>
          </a:xfrm>
        </p:grpSpPr>
        <p:grpSp>
          <p:nvGrpSpPr>
            <p:cNvPr id="4" name="Group 25"/>
            <p:cNvGrpSpPr>
              <a:grpSpLocks/>
            </p:cNvGrpSpPr>
            <p:nvPr/>
          </p:nvGrpSpPr>
          <p:grpSpPr bwMode="auto">
            <a:xfrm>
              <a:off x="358" y="623"/>
              <a:ext cx="1878" cy="1890"/>
              <a:chOff x="358" y="623"/>
              <a:chExt cx="1878" cy="1890"/>
            </a:xfrm>
          </p:grpSpPr>
          <p:sp>
            <p:nvSpPr>
              <p:cNvPr id="7205" name="AutoShape 26"/>
              <p:cNvSpPr>
                <a:spLocks noChangeArrowheads="1"/>
              </p:cNvSpPr>
              <p:nvPr/>
            </p:nvSpPr>
            <p:spPr bwMode="auto">
              <a:xfrm rot="-6600000">
                <a:off x="556" y="840"/>
                <a:ext cx="1481" cy="1460"/>
              </a:xfrm>
              <a:custGeom>
                <a:avLst/>
                <a:gdLst>
                  <a:gd name="T0" fmla="*/ 1492939917 w 590"/>
                  <a:gd name="T1" fmla="*/ 0 h 483"/>
                  <a:gd name="T2" fmla="*/ 1056446926 w 590"/>
                  <a:gd name="T3" fmla="*/ 716078516 h 483"/>
                  <a:gd name="T4" fmla="*/ 626277631 w 590"/>
                  <a:gd name="T5" fmla="*/ 1112206946 h 483"/>
                  <a:gd name="T6" fmla="*/ 512409321 w 590"/>
                  <a:gd name="T7" fmla="*/ 1698779010 h 483"/>
                  <a:gd name="T8" fmla="*/ 461801112 w 590"/>
                  <a:gd name="T9" fmla="*/ 1965406790 h 483"/>
                  <a:gd name="T10" fmla="*/ 297324835 w 590"/>
                  <a:gd name="T11" fmla="*/ 2026350548 h 483"/>
                  <a:gd name="T12" fmla="*/ 82240207 w 590"/>
                  <a:gd name="T13" fmla="*/ 2147483647 h 483"/>
                  <a:gd name="T14" fmla="*/ 676885679 w 590"/>
                  <a:gd name="T15" fmla="*/ 2147483647 h 483"/>
                  <a:gd name="T16" fmla="*/ 784425955 w 590"/>
                  <a:gd name="T17" fmla="*/ 2147483647 h 483"/>
                  <a:gd name="T18" fmla="*/ 1056446926 w 590"/>
                  <a:gd name="T19" fmla="*/ 2147483647 h 483"/>
                  <a:gd name="T20" fmla="*/ 1492939917 w 590"/>
                  <a:gd name="T21" fmla="*/ 2147483647 h 483"/>
                  <a:gd name="T22" fmla="*/ 1980044652 w 590"/>
                  <a:gd name="T23" fmla="*/ 2147483647 h 483"/>
                  <a:gd name="T24" fmla="*/ 2147483647 w 590"/>
                  <a:gd name="T25" fmla="*/ 2147483647 h 483"/>
                  <a:gd name="T26" fmla="*/ 2147483647 w 590"/>
                  <a:gd name="T27" fmla="*/ 2147483647 h 483"/>
                  <a:gd name="T28" fmla="*/ 2147483647 w 590"/>
                  <a:gd name="T29" fmla="*/ 2147483647 h 483"/>
                  <a:gd name="T30" fmla="*/ 2147483647 w 590"/>
                  <a:gd name="T31" fmla="*/ 2147483647 h 483"/>
                  <a:gd name="T32" fmla="*/ 2147483647 w 590"/>
                  <a:gd name="T33" fmla="*/ 1637836799 h 483"/>
                  <a:gd name="T34" fmla="*/ 2147483647 w 590"/>
                  <a:gd name="T35" fmla="*/ 716078516 h 483"/>
                  <a:gd name="T36" fmla="*/ 2147483647 w 590"/>
                  <a:gd name="T37" fmla="*/ 129501181 h 483"/>
                  <a:gd name="T38" fmla="*/ 1492939917 w 590"/>
                  <a:gd name="T39" fmla="*/ 0 h 4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0"/>
                  <a:gd name="T61" fmla="*/ 0 h 483"/>
                  <a:gd name="T62" fmla="*/ 590 w 590"/>
                  <a:gd name="T63" fmla="*/ 483 h 4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0" h="483">
                    <a:moveTo>
                      <a:pt x="236" y="0"/>
                    </a:moveTo>
                    <a:cubicBezTo>
                      <a:pt x="226" y="89"/>
                      <a:pt x="238" y="78"/>
                      <a:pt x="167" y="94"/>
                    </a:cubicBezTo>
                    <a:cubicBezTo>
                      <a:pt x="147" y="124"/>
                      <a:pt x="133" y="134"/>
                      <a:pt x="99" y="146"/>
                    </a:cubicBezTo>
                    <a:cubicBezTo>
                      <a:pt x="86" y="183"/>
                      <a:pt x="69" y="184"/>
                      <a:pt x="81" y="223"/>
                    </a:cubicBezTo>
                    <a:cubicBezTo>
                      <a:pt x="78" y="235"/>
                      <a:pt x="80" y="249"/>
                      <a:pt x="73" y="258"/>
                    </a:cubicBezTo>
                    <a:cubicBezTo>
                      <a:pt x="67" y="265"/>
                      <a:pt x="55" y="261"/>
                      <a:pt x="47" y="266"/>
                    </a:cubicBezTo>
                    <a:cubicBezTo>
                      <a:pt x="36" y="273"/>
                      <a:pt x="19" y="300"/>
                      <a:pt x="13" y="309"/>
                    </a:cubicBezTo>
                    <a:cubicBezTo>
                      <a:pt x="28" y="404"/>
                      <a:pt x="0" y="335"/>
                      <a:pt x="107" y="370"/>
                    </a:cubicBezTo>
                    <a:cubicBezTo>
                      <a:pt x="117" y="373"/>
                      <a:pt x="118" y="387"/>
                      <a:pt x="124" y="395"/>
                    </a:cubicBezTo>
                    <a:cubicBezTo>
                      <a:pt x="134" y="408"/>
                      <a:pt x="152" y="423"/>
                      <a:pt x="167" y="430"/>
                    </a:cubicBezTo>
                    <a:cubicBezTo>
                      <a:pt x="182" y="438"/>
                      <a:pt x="224" y="444"/>
                      <a:pt x="236" y="447"/>
                    </a:cubicBezTo>
                    <a:cubicBezTo>
                      <a:pt x="264" y="454"/>
                      <a:pt x="285" y="472"/>
                      <a:pt x="313" y="481"/>
                    </a:cubicBezTo>
                    <a:cubicBezTo>
                      <a:pt x="379" y="478"/>
                      <a:pt x="446" y="483"/>
                      <a:pt x="511" y="473"/>
                    </a:cubicBezTo>
                    <a:cubicBezTo>
                      <a:pt x="529" y="470"/>
                      <a:pt x="528" y="429"/>
                      <a:pt x="537" y="421"/>
                    </a:cubicBezTo>
                    <a:cubicBezTo>
                      <a:pt x="544" y="415"/>
                      <a:pt x="554" y="416"/>
                      <a:pt x="563" y="413"/>
                    </a:cubicBezTo>
                    <a:cubicBezTo>
                      <a:pt x="588" y="374"/>
                      <a:pt x="576" y="377"/>
                      <a:pt x="563" y="335"/>
                    </a:cubicBezTo>
                    <a:cubicBezTo>
                      <a:pt x="574" y="273"/>
                      <a:pt x="590" y="269"/>
                      <a:pt x="554" y="215"/>
                    </a:cubicBezTo>
                    <a:cubicBezTo>
                      <a:pt x="541" y="172"/>
                      <a:pt x="517" y="126"/>
                      <a:pt x="485" y="94"/>
                    </a:cubicBezTo>
                    <a:cubicBezTo>
                      <a:pt x="471" y="35"/>
                      <a:pt x="435" y="24"/>
                      <a:pt x="382" y="17"/>
                    </a:cubicBezTo>
                    <a:cubicBezTo>
                      <a:pt x="333" y="10"/>
                      <a:pt x="236" y="0"/>
                      <a:pt x="236" y="0"/>
                    </a:cubicBezTo>
                    <a:close/>
                  </a:path>
                </a:pathLst>
              </a:custGeom>
              <a:solidFill>
                <a:srgbClr val="FF6600"/>
              </a:solidFill>
              <a:ln w="9360">
                <a:solidFill>
                  <a:srgbClr val="000000"/>
                </a:solidFill>
                <a:round/>
                <a:headEnd/>
                <a:tailEnd/>
              </a:ln>
            </p:spPr>
            <p:txBody>
              <a:bodyPr wrap="none" anchor="ctr"/>
              <a:lstStyle/>
              <a:p>
                <a:endParaRPr lang="en-US"/>
              </a:p>
            </p:txBody>
          </p:sp>
          <p:sp>
            <p:nvSpPr>
              <p:cNvPr id="7206" name="Freeform 27"/>
              <p:cNvSpPr>
                <a:spLocks noChangeArrowheads="1"/>
              </p:cNvSpPr>
              <p:nvPr/>
            </p:nvSpPr>
            <p:spPr bwMode="auto">
              <a:xfrm rot="-6600000">
                <a:off x="565" y="1667"/>
                <a:ext cx="344" cy="144"/>
              </a:xfrm>
              <a:custGeom>
                <a:avLst/>
                <a:gdLst>
                  <a:gd name="T0" fmla="*/ 0 w 137"/>
                  <a:gd name="T1" fmla="*/ 48 h 48"/>
                  <a:gd name="T2" fmla="*/ 106 w 137"/>
                  <a:gd name="T3" fmla="*/ 18 h 48"/>
                  <a:gd name="T4" fmla="*/ 137 w 137"/>
                  <a:gd name="T5" fmla="*/ 3 h 48"/>
                  <a:gd name="T6" fmla="*/ 0 60000 65536"/>
                  <a:gd name="T7" fmla="*/ 0 60000 65536"/>
                  <a:gd name="T8" fmla="*/ 0 60000 65536"/>
                  <a:gd name="T9" fmla="*/ 0 w 137"/>
                  <a:gd name="T10" fmla="*/ 0 h 48"/>
                  <a:gd name="T11" fmla="*/ 137 w 137"/>
                  <a:gd name="T12" fmla="*/ 48 h 48"/>
                </a:gdLst>
                <a:ahLst/>
                <a:cxnLst>
                  <a:cxn ang="T6">
                    <a:pos x="T0" y="T1"/>
                  </a:cxn>
                  <a:cxn ang="T7">
                    <a:pos x="T2" y="T3"/>
                  </a:cxn>
                  <a:cxn ang="T8">
                    <a:pos x="T4" y="T5"/>
                  </a:cxn>
                </a:cxnLst>
                <a:rect l="T9" t="T10" r="T11" b="T12"/>
                <a:pathLst>
                  <a:path w="137" h="48">
                    <a:moveTo>
                      <a:pt x="0" y="48"/>
                    </a:moveTo>
                    <a:cubicBezTo>
                      <a:pt x="36" y="37"/>
                      <a:pt x="69" y="25"/>
                      <a:pt x="106" y="18"/>
                    </a:cubicBezTo>
                    <a:cubicBezTo>
                      <a:pt x="126" y="0"/>
                      <a:pt x="115" y="3"/>
                      <a:pt x="137" y="3"/>
                    </a:cubicBezTo>
                  </a:path>
                </a:pathLst>
              </a:custGeom>
              <a:noFill/>
              <a:ln w="9360">
                <a:solidFill>
                  <a:srgbClr val="000000"/>
                </a:solidFill>
                <a:round/>
                <a:headEnd/>
                <a:tailEnd/>
              </a:ln>
            </p:spPr>
            <p:txBody>
              <a:bodyPr wrap="none" anchor="ctr"/>
              <a:lstStyle/>
              <a:p>
                <a:endParaRPr lang="en-US"/>
              </a:p>
            </p:txBody>
          </p:sp>
          <p:sp>
            <p:nvSpPr>
              <p:cNvPr id="7207" name="Freeform 28"/>
              <p:cNvSpPr>
                <a:spLocks noChangeArrowheads="1"/>
              </p:cNvSpPr>
              <p:nvPr/>
            </p:nvSpPr>
            <p:spPr bwMode="auto">
              <a:xfrm rot="-6600000">
                <a:off x="728" y="1296"/>
                <a:ext cx="1026" cy="653"/>
              </a:xfrm>
              <a:custGeom>
                <a:avLst/>
                <a:gdLst>
                  <a:gd name="T0" fmla="*/ 0 w 409"/>
                  <a:gd name="T1" fmla="*/ 114 h 216"/>
                  <a:gd name="T2" fmla="*/ 281 w 409"/>
                  <a:gd name="T3" fmla="*/ 159 h 216"/>
                  <a:gd name="T4" fmla="*/ 334 w 409"/>
                  <a:gd name="T5" fmla="*/ 197 h 216"/>
                  <a:gd name="T6" fmla="*/ 349 w 409"/>
                  <a:gd name="T7" fmla="*/ 167 h 216"/>
                  <a:gd name="T8" fmla="*/ 379 w 409"/>
                  <a:gd name="T9" fmla="*/ 121 h 216"/>
                  <a:gd name="T10" fmla="*/ 341 w 409"/>
                  <a:gd name="T11" fmla="*/ 61 h 216"/>
                  <a:gd name="T12" fmla="*/ 409 w 409"/>
                  <a:gd name="T13" fmla="*/ 0 h 216"/>
                  <a:gd name="T14" fmla="*/ 0 60000 65536"/>
                  <a:gd name="T15" fmla="*/ 0 60000 65536"/>
                  <a:gd name="T16" fmla="*/ 0 60000 65536"/>
                  <a:gd name="T17" fmla="*/ 0 60000 65536"/>
                  <a:gd name="T18" fmla="*/ 0 60000 65536"/>
                  <a:gd name="T19" fmla="*/ 0 60000 65536"/>
                  <a:gd name="T20" fmla="*/ 0 60000 65536"/>
                  <a:gd name="T21" fmla="*/ 0 w 409"/>
                  <a:gd name="T22" fmla="*/ 0 h 216"/>
                  <a:gd name="T23" fmla="*/ 409 w 409"/>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216">
                    <a:moveTo>
                      <a:pt x="0" y="114"/>
                    </a:moveTo>
                    <a:cubicBezTo>
                      <a:pt x="130" y="118"/>
                      <a:pt x="242" y="51"/>
                      <a:pt x="281" y="159"/>
                    </a:cubicBezTo>
                    <a:cubicBezTo>
                      <a:pt x="266" y="216"/>
                      <a:pt x="286" y="207"/>
                      <a:pt x="334" y="197"/>
                    </a:cubicBezTo>
                    <a:cubicBezTo>
                      <a:pt x="339" y="187"/>
                      <a:pt x="343" y="177"/>
                      <a:pt x="349" y="167"/>
                    </a:cubicBezTo>
                    <a:cubicBezTo>
                      <a:pt x="358" y="151"/>
                      <a:pt x="379" y="121"/>
                      <a:pt x="379" y="121"/>
                    </a:cubicBezTo>
                    <a:cubicBezTo>
                      <a:pt x="351" y="103"/>
                      <a:pt x="352" y="91"/>
                      <a:pt x="341" y="61"/>
                    </a:cubicBezTo>
                    <a:cubicBezTo>
                      <a:pt x="352" y="17"/>
                      <a:pt x="362" y="0"/>
                      <a:pt x="409" y="0"/>
                    </a:cubicBezTo>
                  </a:path>
                </a:pathLst>
              </a:custGeom>
              <a:noFill/>
              <a:ln w="9360">
                <a:solidFill>
                  <a:srgbClr val="000000"/>
                </a:solidFill>
                <a:round/>
                <a:headEnd/>
                <a:tailEnd/>
              </a:ln>
            </p:spPr>
            <p:txBody>
              <a:bodyPr wrap="none" anchor="ctr"/>
              <a:lstStyle/>
              <a:p>
                <a:endParaRPr lang="en-US"/>
              </a:p>
            </p:txBody>
          </p:sp>
          <p:sp>
            <p:nvSpPr>
              <p:cNvPr id="7208" name="Freeform 29"/>
              <p:cNvSpPr>
                <a:spLocks noChangeArrowheads="1"/>
              </p:cNvSpPr>
              <p:nvPr/>
            </p:nvSpPr>
            <p:spPr bwMode="auto">
              <a:xfrm rot="-6600000">
                <a:off x="1532" y="1269"/>
                <a:ext cx="340" cy="391"/>
              </a:xfrm>
              <a:custGeom>
                <a:avLst/>
                <a:gdLst>
                  <a:gd name="T0" fmla="*/ 0 w 136"/>
                  <a:gd name="T1" fmla="*/ 129 h 129"/>
                  <a:gd name="T2" fmla="*/ 68 w 136"/>
                  <a:gd name="T3" fmla="*/ 76 h 129"/>
                  <a:gd name="T4" fmla="*/ 136 w 136"/>
                  <a:gd name="T5" fmla="*/ 0 h 129"/>
                  <a:gd name="T6" fmla="*/ 0 60000 65536"/>
                  <a:gd name="T7" fmla="*/ 0 60000 65536"/>
                  <a:gd name="T8" fmla="*/ 0 60000 65536"/>
                  <a:gd name="T9" fmla="*/ 0 w 136"/>
                  <a:gd name="T10" fmla="*/ 0 h 129"/>
                  <a:gd name="T11" fmla="*/ 136 w 136"/>
                  <a:gd name="T12" fmla="*/ 129 h 129"/>
                </a:gdLst>
                <a:ahLst/>
                <a:cxnLst>
                  <a:cxn ang="T6">
                    <a:pos x="T0" y="T1"/>
                  </a:cxn>
                  <a:cxn ang="T7">
                    <a:pos x="T2" y="T3"/>
                  </a:cxn>
                  <a:cxn ang="T8">
                    <a:pos x="T4" y="T5"/>
                  </a:cxn>
                </a:cxnLst>
                <a:rect l="T9" t="T10" r="T11" b="T12"/>
                <a:pathLst>
                  <a:path w="136" h="129">
                    <a:moveTo>
                      <a:pt x="0" y="129"/>
                    </a:moveTo>
                    <a:cubicBezTo>
                      <a:pt x="24" y="112"/>
                      <a:pt x="43" y="92"/>
                      <a:pt x="68" y="76"/>
                    </a:cubicBezTo>
                    <a:cubicBezTo>
                      <a:pt x="80" y="35"/>
                      <a:pt x="87" y="0"/>
                      <a:pt x="136" y="0"/>
                    </a:cubicBezTo>
                  </a:path>
                </a:pathLst>
              </a:custGeom>
              <a:noFill/>
              <a:ln w="9360">
                <a:solidFill>
                  <a:srgbClr val="000000"/>
                </a:solidFill>
                <a:round/>
                <a:headEnd/>
                <a:tailEnd/>
              </a:ln>
            </p:spPr>
            <p:txBody>
              <a:bodyPr wrap="none" anchor="ctr"/>
              <a:lstStyle/>
              <a:p>
                <a:endParaRPr lang="en-US"/>
              </a:p>
            </p:txBody>
          </p:sp>
          <p:sp>
            <p:nvSpPr>
              <p:cNvPr id="7209" name="Freeform 30"/>
              <p:cNvSpPr>
                <a:spLocks noChangeArrowheads="1"/>
              </p:cNvSpPr>
              <p:nvPr/>
            </p:nvSpPr>
            <p:spPr bwMode="auto">
              <a:xfrm rot="-6600000">
                <a:off x="670" y="1526"/>
                <a:ext cx="494" cy="183"/>
              </a:xfrm>
              <a:custGeom>
                <a:avLst/>
                <a:gdLst>
                  <a:gd name="T0" fmla="*/ 0 w 197"/>
                  <a:gd name="T1" fmla="*/ 0 h 61"/>
                  <a:gd name="T2" fmla="*/ 76 w 197"/>
                  <a:gd name="T3" fmla="*/ 16 h 61"/>
                  <a:gd name="T4" fmla="*/ 106 w 197"/>
                  <a:gd name="T5" fmla="*/ 61 h 61"/>
                  <a:gd name="T6" fmla="*/ 197 w 197"/>
                  <a:gd name="T7" fmla="*/ 61 h 61"/>
                  <a:gd name="T8" fmla="*/ 0 60000 65536"/>
                  <a:gd name="T9" fmla="*/ 0 60000 65536"/>
                  <a:gd name="T10" fmla="*/ 0 60000 65536"/>
                  <a:gd name="T11" fmla="*/ 0 60000 65536"/>
                  <a:gd name="T12" fmla="*/ 0 w 197"/>
                  <a:gd name="T13" fmla="*/ 0 h 61"/>
                  <a:gd name="T14" fmla="*/ 197 w 197"/>
                  <a:gd name="T15" fmla="*/ 61 h 61"/>
                </a:gdLst>
                <a:ahLst/>
                <a:cxnLst>
                  <a:cxn ang="T8">
                    <a:pos x="T0" y="T1"/>
                  </a:cxn>
                  <a:cxn ang="T9">
                    <a:pos x="T2" y="T3"/>
                  </a:cxn>
                  <a:cxn ang="T10">
                    <a:pos x="T4" y="T5"/>
                  </a:cxn>
                  <a:cxn ang="T11">
                    <a:pos x="T6" y="T7"/>
                  </a:cxn>
                </a:cxnLst>
                <a:rect l="T12" t="T13" r="T14" b="T15"/>
                <a:pathLst>
                  <a:path w="197" h="61">
                    <a:moveTo>
                      <a:pt x="0" y="0"/>
                    </a:moveTo>
                    <a:cubicBezTo>
                      <a:pt x="25" y="7"/>
                      <a:pt x="55" y="1"/>
                      <a:pt x="76" y="16"/>
                    </a:cubicBezTo>
                    <a:cubicBezTo>
                      <a:pt x="91" y="26"/>
                      <a:pt x="106" y="61"/>
                      <a:pt x="106" y="61"/>
                    </a:cubicBezTo>
                    <a:cubicBezTo>
                      <a:pt x="135" y="51"/>
                      <a:pt x="197" y="61"/>
                      <a:pt x="197" y="61"/>
                    </a:cubicBezTo>
                  </a:path>
                </a:pathLst>
              </a:custGeom>
              <a:noFill/>
              <a:ln w="9360">
                <a:solidFill>
                  <a:srgbClr val="000000"/>
                </a:solidFill>
                <a:round/>
                <a:headEnd/>
                <a:tailEnd/>
              </a:ln>
            </p:spPr>
            <p:txBody>
              <a:bodyPr wrap="none" anchor="ctr"/>
              <a:lstStyle/>
              <a:p>
                <a:endParaRPr lang="en-US"/>
              </a:p>
            </p:txBody>
          </p:sp>
          <p:sp>
            <p:nvSpPr>
              <p:cNvPr id="7210" name="Freeform 31"/>
              <p:cNvSpPr>
                <a:spLocks noChangeArrowheads="1"/>
              </p:cNvSpPr>
              <p:nvPr/>
            </p:nvSpPr>
            <p:spPr bwMode="auto">
              <a:xfrm rot="-6600000">
                <a:off x="1437" y="1597"/>
                <a:ext cx="248" cy="501"/>
              </a:xfrm>
              <a:custGeom>
                <a:avLst/>
                <a:gdLst>
                  <a:gd name="T0" fmla="*/ 0 w 99"/>
                  <a:gd name="T1" fmla="*/ 166 h 166"/>
                  <a:gd name="T2" fmla="*/ 31 w 99"/>
                  <a:gd name="T3" fmla="*/ 128 h 166"/>
                  <a:gd name="T4" fmla="*/ 76 w 99"/>
                  <a:gd name="T5" fmla="*/ 98 h 166"/>
                  <a:gd name="T6" fmla="*/ 99 w 99"/>
                  <a:gd name="T7" fmla="*/ 0 h 166"/>
                  <a:gd name="T8" fmla="*/ 0 60000 65536"/>
                  <a:gd name="T9" fmla="*/ 0 60000 65536"/>
                  <a:gd name="T10" fmla="*/ 0 60000 65536"/>
                  <a:gd name="T11" fmla="*/ 0 60000 65536"/>
                  <a:gd name="T12" fmla="*/ 0 w 99"/>
                  <a:gd name="T13" fmla="*/ 0 h 166"/>
                  <a:gd name="T14" fmla="*/ 99 w 99"/>
                  <a:gd name="T15" fmla="*/ 166 h 166"/>
                </a:gdLst>
                <a:ahLst/>
                <a:cxnLst>
                  <a:cxn ang="T8">
                    <a:pos x="T0" y="T1"/>
                  </a:cxn>
                  <a:cxn ang="T9">
                    <a:pos x="T2" y="T3"/>
                  </a:cxn>
                  <a:cxn ang="T10">
                    <a:pos x="T4" y="T5"/>
                  </a:cxn>
                  <a:cxn ang="T11">
                    <a:pos x="T6" y="T7"/>
                  </a:cxn>
                </a:cxnLst>
                <a:rect l="T12" t="T13" r="T14" b="T15"/>
                <a:pathLst>
                  <a:path w="99" h="166">
                    <a:moveTo>
                      <a:pt x="0" y="166"/>
                    </a:moveTo>
                    <a:cubicBezTo>
                      <a:pt x="7" y="156"/>
                      <a:pt x="20" y="136"/>
                      <a:pt x="31" y="128"/>
                    </a:cubicBezTo>
                    <a:cubicBezTo>
                      <a:pt x="45" y="117"/>
                      <a:pt x="76" y="98"/>
                      <a:pt x="76" y="98"/>
                    </a:cubicBezTo>
                    <a:cubicBezTo>
                      <a:pt x="89" y="60"/>
                      <a:pt x="99" y="38"/>
                      <a:pt x="99" y="0"/>
                    </a:cubicBezTo>
                  </a:path>
                </a:pathLst>
              </a:custGeom>
              <a:noFill/>
              <a:ln w="9360">
                <a:solidFill>
                  <a:srgbClr val="000000"/>
                </a:solidFill>
                <a:round/>
                <a:headEnd/>
                <a:tailEnd/>
              </a:ln>
            </p:spPr>
            <p:txBody>
              <a:bodyPr wrap="none" anchor="ctr"/>
              <a:lstStyle/>
              <a:p>
                <a:endParaRPr lang="en-US"/>
              </a:p>
            </p:txBody>
          </p:sp>
          <p:sp>
            <p:nvSpPr>
              <p:cNvPr id="7211" name="Freeform 32"/>
              <p:cNvSpPr>
                <a:spLocks noChangeArrowheads="1"/>
              </p:cNvSpPr>
              <p:nvPr/>
            </p:nvSpPr>
            <p:spPr bwMode="auto">
              <a:xfrm rot="-6600000">
                <a:off x="1136" y="951"/>
                <a:ext cx="340" cy="168"/>
              </a:xfrm>
              <a:custGeom>
                <a:avLst/>
                <a:gdLst>
                  <a:gd name="T0" fmla="*/ 136 w 136"/>
                  <a:gd name="T1" fmla="*/ 56 h 56"/>
                  <a:gd name="T2" fmla="*/ 83 w 136"/>
                  <a:gd name="T3" fmla="*/ 49 h 56"/>
                  <a:gd name="T4" fmla="*/ 45 w 136"/>
                  <a:gd name="T5" fmla="*/ 11 h 56"/>
                  <a:gd name="T6" fmla="*/ 0 w 136"/>
                  <a:gd name="T7" fmla="*/ 3 h 56"/>
                  <a:gd name="T8" fmla="*/ 0 60000 65536"/>
                  <a:gd name="T9" fmla="*/ 0 60000 65536"/>
                  <a:gd name="T10" fmla="*/ 0 60000 65536"/>
                  <a:gd name="T11" fmla="*/ 0 60000 65536"/>
                  <a:gd name="T12" fmla="*/ 0 w 136"/>
                  <a:gd name="T13" fmla="*/ 0 h 56"/>
                  <a:gd name="T14" fmla="*/ 136 w 136"/>
                  <a:gd name="T15" fmla="*/ 56 h 56"/>
                </a:gdLst>
                <a:ahLst/>
                <a:cxnLst>
                  <a:cxn ang="T8">
                    <a:pos x="T0" y="T1"/>
                  </a:cxn>
                  <a:cxn ang="T9">
                    <a:pos x="T2" y="T3"/>
                  </a:cxn>
                  <a:cxn ang="T10">
                    <a:pos x="T4" y="T5"/>
                  </a:cxn>
                  <a:cxn ang="T11">
                    <a:pos x="T6" y="T7"/>
                  </a:cxn>
                </a:cxnLst>
                <a:rect l="T12" t="T13" r="T14" b="T15"/>
                <a:pathLst>
                  <a:path w="136" h="56">
                    <a:moveTo>
                      <a:pt x="136" y="56"/>
                    </a:moveTo>
                    <a:cubicBezTo>
                      <a:pt x="118" y="54"/>
                      <a:pt x="100" y="54"/>
                      <a:pt x="83" y="49"/>
                    </a:cubicBezTo>
                    <a:cubicBezTo>
                      <a:pt x="47" y="39"/>
                      <a:pt x="70" y="32"/>
                      <a:pt x="45" y="11"/>
                    </a:cubicBezTo>
                    <a:cubicBezTo>
                      <a:pt x="32" y="0"/>
                      <a:pt x="15" y="3"/>
                      <a:pt x="0" y="3"/>
                    </a:cubicBezTo>
                  </a:path>
                </a:pathLst>
              </a:custGeom>
              <a:noFill/>
              <a:ln w="9360">
                <a:solidFill>
                  <a:srgbClr val="000000"/>
                </a:solidFill>
                <a:round/>
                <a:headEnd/>
                <a:tailEnd/>
              </a:ln>
            </p:spPr>
            <p:txBody>
              <a:bodyPr wrap="none" anchor="ctr"/>
              <a:lstStyle/>
              <a:p>
                <a:endParaRPr lang="en-US"/>
              </a:p>
            </p:txBody>
          </p:sp>
          <p:sp>
            <p:nvSpPr>
              <p:cNvPr id="7212" name="Freeform 33"/>
              <p:cNvSpPr>
                <a:spLocks noChangeArrowheads="1"/>
              </p:cNvSpPr>
              <p:nvPr/>
            </p:nvSpPr>
            <p:spPr bwMode="auto">
              <a:xfrm rot="-6600000">
                <a:off x="1035" y="1531"/>
                <a:ext cx="150" cy="199"/>
              </a:xfrm>
              <a:custGeom>
                <a:avLst/>
                <a:gdLst>
                  <a:gd name="T0" fmla="*/ 0 w 60"/>
                  <a:gd name="T1" fmla="*/ 66 h 66"/>
                  <a:gd name="T2" fmla="*/ 15 w 60"/>
                  <a:gd name="T3" fmla="*/ 43 h 66"/>
                  <a:gd name="T4" fmla="*/ 38 w 60"/>
                  <a:gd name="T5" fmla="*/ 28 h 66"/>
                  <a:gd name="T6" fmla="*/ 60 w 60"/>
                  <a:gd name="T7" fmla="*/ 5 h 66"/>
                  <a:gd name="T8" fmla="*/ 0 60000 65536"/>
                  <a:gd name="T9" fmla="*/ 0 60000 65536"/>
                  <a:gd name="T10" fmla="*/ 0 60000 65536"/>
                  <a:gd name="T11" fmla="*/ 0 60000 65536"/>
                  <a:gd name="T12" fmla="*/ 0 w 60"/>
                  <a:gd name="T13" fmla="*/ 0 h 66"/>
                  <a:gd name="T14" fmla="*/ 60 w 60"/>
                  <a:gd name="T15" fmla="*/ 66 h 66"/>
                </a:gdLst>
                <a:ahLst/>
                <a:cxnLst>
                  <a:cxn ang="T8">
                    <a:pos x="T0" y="T1"/>
                  </a:cxn>
                  <a:cxn ang="T9">
                    <a:pos x="T2" y="T3"/>
                  </a:cxn>
                  <a:cxn ang="T10">
                    <a:pos x="T4" y="T5"/>
                  </a:cxn>
                  <a:cxn ang="T11">
                    <a:pos x="T6" y="T7"/>
                  </a:cxn>
                </a:cxnLst>
                <a:rect l="T12" t="T13" r="T14" b="T15"/>
                <a:pathLst>
                  <a:path w="60" h="66">
                    <a:moveTo>
                      <a:pt x="0" y="66"/>
                    </a:moveTo>
                    <a:cubicBezTo>
                      <a:pt x="5" y="58"/>
                      <a:pt x="9" y="49"/>
                      <a:pt x="15" y="43"/>
                    </a:cubicBezTo>
                    <a:cubicBezTo>
                      <a:pt x="21" y="37"/>
                      <a:pt x="32" y="35"/>
                      <a:pt x="38" y="28"/>
                    </a:cubicBezTo>
                    <a:cubicBezTo>
                      <a:pt x="60" y="0"/>
                      <a:pt x="29" y="5"/>
                      <a:pt x="60" y="5"/>
                    </a:cubicBezTo>
                  </a:path>
                </a:pathLst>
              </a:custGeom>
              <a:noFill/>
              <a:ln w="9360">
                <a:solidFill>
                  <a:srgbClr val="000000"/>
                </a:solidFill>
                <a:round/>
                <a:headEnd/>
                <a:tailEnd/>
              </a:ln>
            </p:spPr>
            <p:txBody>
              <a:bodyPr wrap="none" anchor="ctr"/>
              <a:lstStyle/>
              <a:p>
                <a:endParaRPr lang="en-US"/>
              </a:p>
            </p:txBody>
          </p:sp>
          <p:sp>
            <p:nvSpPr>
              <p:cNvPr id="7213" name="Freeform 34"/>
              <p:cNvSpPr>
                <a:spLocks noChangeArrowheads="1"/>
              </p:cNvSpPr>
              <p:nvPr/>
            </p:nvSpPr>
            <p:spPr bwMode="auto">
              <a:xfrm rot="-6600000">
                <a:off x="1204" y="1095"/>
                <a:ext cx="872" cy="422"/>
              </a:xfrm>
              <a:custGeom>
                <a:avLst/>
                <a:gdLst>
                  <a:gd name="T0" fmla="*/ 0 w 348"/>
                  <a:gd name="T1" fmla="*/ 12 h 140"/>
                  <a:gd name="T2" fmla="*/ 68 w 348"/>
                  <a:gd name="T3" fmla="*/ 27 h 140"/>
                  <a:gd name="T4" fmla="*/ 129 w 348"/>
                  <a:gd name="T5" fmla="*/ 35 h 140"/>
                  <a:gd name="T6" fmla="*/ 197 w 348"/>
                  <a:gd name="T7" fmla="*/ 81 h 140"/>
                  <a:gd name="T8" fmla="*/ 257 w 348"/>
                  <a:gd name="T9" fmla="*/ 111 h 140"/>
                  <a:gd name="T10" fmla="*/ 273 w 348"/>
                  <a:gd name="T11" fmla="*/ 126 h 140"/>
                  <a:gd name="T12" fmla="*/ 348 w 348"/>
                  <a:gd name="T13" fmla="*/ 134 h 140"/>
                  <a:gd name="T14" fmla="*/ 0 60000 65536"/>
                  <a:gd name="T15" fmla="*/ 0 60000 65536"/>
                  <a:gd name="T16" fmla="*/ 0 60000 65536"/>
                  <a:gd name="T17" fmla="*/ 0 60000 65536"/>
                  <a:gd name="T18" fmla="*/ 0 60000 65536"/>
                  <a:gd name="T19" fmla="*/ 0 60000 65536"/>
                  <a:gd name="T20" fmla="*/ 0 60000 65536"/>
                  <a:gd name="T21" fmla="*/ 0 w 348"/>
                  <a:gd name="T22" fmla="*/ 0 h 140"/>
                  <a:gd name="T23" fmla="*/ 348 w 348"/>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140">
                    <a:moveTo>
                      <a:pt x="0" y="12"/>
                    </a:moveTo>
                    <a:cubicBezTo>
                      <a:pt x="37" y="0"/>
                      <a:pt x="35" y="18"/>
                      <a:pt x="68" y="27"/>
                    </a:cubicBezTo>
                    <a:cubicBezTo>
                      <a:pt x="88" y="32"/>
                      <a:pt x="109" y="32"/>
                      <a:pt x="129" y="35"/>
                    </a:cubicBezTo>
                    <a:cubicBezTo>
                      <a:pt x="151" y="58"/>
                      <a:pt x="167" y="70"/>
                      <a:pt x="197" y="81"/>
                    </a:cubicBezTo>
                    <a:cubicBezTo>
                      <a:pt x="226" y="124"/>
                      <a:pt x="193" y="87"/>
                      <a:pt x="257" y="111"/>
                    </a:cubicBezTo>
                    <a:cubicBezTo>
                      <a:pt x="264" y="114"/>
                      <a:pt x="267" y="122"/>
                      <a:pt x="273" y="126"/>
                    </a:cubicBezTo>
                    <a:cubicBezTo>
                      <a:pt x="296" y="140"/>
                      <a:pt x="322" y="134"/>
                      <a:pt x="348" y="134"/>
                    </a:cubicBezTo>
                  </a:path>
                </a:pathLst>
              </a:custGeom>
              <a:noFill/>
              <a:ln w="9360">
                <a:solidFill>
                  <a:srgbClr val="000000"/>
                </a:solidFill>
                <a:round/>
                <a:headEnd/>
                <a:tailEnd/>
              </a:ln>
            </p:spPr>
            <p:txBody>
              <a:bodyPr wrap="none" anchor="ctr"/>
              <a:lstStyle/>
              <a:p>
                <a:endParaRPr lang="en-US"/>
              </a:p>
            </p:txBody>
          </p:sp>
          <p:sp>
            <p:nvSpPr>
              <p:cNvPr id="7214" name="Freeform 35"/>
              <p:cNvSpPr>
                <a:spLocks noChangeArrowheads="1"/>
              </p:cNvSpPr>
              <p:nvPr/>
            </p:nvSpPr>
            <p:spPr bwMode="auto">
              <a:xfrm rot="-6600000">
                <a:off x="1386" y="893"/>
                <a:ext cx="268" cy="342"/>
              </a:xfrm>
              <a:custGeom>
                <a:avLst/>
                <a:gdLst>
                  <a:gd name="T0" fmla="*/ 107 w 107"/>
                  <a:gd name="T1" fmla="*/ 113 h 113"/>
                  <a:gd name="T2" fmla="*/ 9 w 107"/>
                  <a:gd name="T3" fmla="*/ 30 h 113"/>
                  <a:gd name="T4" fmla="*/ 1 w 107"/>
                  <a:gd name="T5" fmla="*/ 0 h 113"/>
                  <a:gd name="T6" fmla="*/ 0 60000 65536"/>
                  <a:gd name="T7" fmla="*/ 0 60000 65536"/>
                  <a:gd name="T8" fmla="*/ 0 60000 65536"/>
                  <a:gd name="T9" fmla="*/ 0 w 107"/>
                  <a:gd name="T10" fmla="*/ 0 h 113"/>
                  <a:gd name="T11" fmla="*/ 107 w 107"/>
                  <a:gd name="T12" fmla="*/ 113 h 113"/>
                </a:gdLst>
                <a:ahLst/>
                <a:cxnLst>
                  <a:cxn ang="T6">
                    <a:pos x="T0" y="T1"/>
                  </a:cxn>
                  <a:cxn ang="T7">
                    <a:pos x="T2" y="T3"/>
                  </a:cxn>
                  <a:cxn ang="T8">
                    <a:pos x="T4" y="T5"/>
                  </a:cxn>
                </a:cxnLst>
                <a:rect l="T9" t="T10" r="T11" b="T12"/>
                <a:pathLst>
                  <a:path w="107" h="113">
                    <a:moveTo>
                      <a:pt x="107" y="113"/>
                    </a:moveTo>
                    <a:cubicBezTo>
                      <a:pt x="68" y="101"/>
                      <a:pt x="44" y="54"/>
                      <a:pt x="9" y="30"/>
                    </a:cubicBezTo>
                    <a:cubicBezTo>
                      <a:pt x="0" y="5"/>
                      <a:pt x="1" y="15"/>
                      <a:pt x="1" y="0"/>
                    </a:cubicBezTo>
                  </a:path>
                </a:pathLst>
              </a:custGeom>
              <a:noFill/>
              <a:ln w="9360">
                <a:solidFill>
                  <a:srgbClr val="000000"/>
                </a:solidFill>
                <a:round/>
                <a:headEnd/>
                <a:tailEnd/>
              </a:ln>
            </p:spPr>
            <p:txBody>
              <a:bodyPr wrap="none" anchor="ctr"/>
              <a:lstStyle/>
              <a:p>
                <a:endParaRPr lang="en-US"/>
              </a:p>
            </p:txBody>
          </p:sp>
          <p:sp>
            <p:nvSpPr>
              <p:cNvPr id="7215" name="Freeform 36"/>
              <p:cNvSpPr>
                <a:spLocks noChangeArrowheads="1"/>
              </p:cNvSpPr>
              <p:nvPr/>
            </p:nvSpPr>
            <p:spPr bwMode="auto">
              <a:xfrm rot="-6600000">
                <a:off x="930" y="1158"/>
                <a:ext cx="208" cy="2"/>
              </a:xfrm>
              <a:custGeom>
                <a:avLst/>
                <a:gdLst>
                  <a:gd name="T0" fmla="*/ 0 w 83"/>
                  <a:gd name="T1" fmla="*/ 0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0"/>
                    </a:moveTo>
                    <a:cubicBezTo>
                      <a:pt x="28" y="0"/>
                      <a:pt x="55" y="0"/>
                      <a:pt x="83" y="0"/>
                    </a:cubicBezTo>
                  </a:path>
                </a:pathLst>
              </a:custGeom>
              <a:noFill/>
              <a:ln w="9360">
                <a:solidFill>
                  <a:srgbClr val="000000"/>
                </a:solidFill>
                <a:round/>
                <a:headEnd/>
                <a:tailEnd/>
              </a:ln>
            </p:spPr>
            <p:txBody>
              <a:bodyPr wrap="none" anchor="ctr"/>
              <a:lstStyle/>
              <a:p>
                <a:endParaRPr lang="en-US"/>
              </a:p>
            </p:txBody>
          </p:sp>
          <p:sp>
            <p:nvSpPr>
              <p:cNvPr id="7216" name="Freeform 37"/>
              <p:cNvSpPr>
                <a:spLocks noChangeArrowheads="1"/>
              </p:cNvSpPr>
              <p:nvPr/>
            </p:nvSpPr>
            <p:spPr bwMode="auto">
              <a:xfrm rot="-6600000">
                <a:off x="1102" y="1678"/>
                <a:ext cx="57" cy="435"/>
              </a:xfrm>
              <a:custGeom>
                <a:avLst/>
                <a:gdLst>
                  <a:gd name="T0" fmla="*/ 23 w 23"/>
                  <a:gd name="T1" fmla="*/ 0 h 144"/>
                  <a:gd name="T2" fmla="*/ 0 w 23"/>
                  <a:gd name="T3" fmla="*/ 144 h 144"/>
                  <a:gd name="T4" fmla="*/ 0 60000 65536"/>
                  <a:gd name="T5" fmla="*/ 0 60000 65536"/>
                  <a:gd name="T6" fmla="*/ 0 w 23"/>
                  <a:gd name="T7" fmla="*/ 0 h 144"/>
                  <a:gd name="T8" fmla="*/ 23 w 23"/>
                  <a:gd name="T9" fmla="*/ 144 h 144"/>
                </a:gdLst>
                <a:ahLst/>
                <a:cxnLst>
                  <a:cxn ang="T4">
                    <a:pos x="T0" y="T1"/>
                  </a:cxn>
                  <a:cxn ang="T5">
                    <a:pos x="T2" y="T3"/>
                  </a:cxn>
                </a:cxnLst>
                <a:rect l="T6" t="T7" r="T8" b="T9"/>
                <a:pathLst>
                  <a:path w="23" h="144">
                    <a:moveTo>
                      <a:pt x="23" y="0"/>
                    </a:moveTo>
                    <a:cubicBezTo>
                      <a:pt x="1" y="67"/>
                      <a:pt x="0" y="68"/>
                      <a:pt x="0" y="144"/>
                    </a:cubicBezTo>
                  </a:path>
                </a:pathLst>
              </a:custGeom>
              <a:noFill/>
              <a:ln w="9360">
                <a:solidFill>
                  <a:srgbClr val="000000"/>
                </a:solidFill>
                <a:round/>
                <a:headEnd/>
                <a:tailEnd/>
              </a:ln>
            </p:spPr>
            <p:txBody>
              <a:bodyPr wrap="none" anchor="ctr"/>
              <a:lstStyle/>
              <a:p>
                <a:endParaRPr lang="en-US"/>
              </a:p>
            </p:txBody>
          </p:sp>
        </p:grpSp>
        <p:sp>
          <p:nvSpPr>
            <p:cNvPr id="7203" name="Freeform 38"/>
            <p:cNvSpPr>
              <a:spLocks noChangeArrowheads="1"/>
            </p:cNvSpPr>
            <p:nvPr/>
          </p:nvSpPr>
          <p:spPr bwMode="auto">
            <a:xfrm rot="-6600000">
              <a:off x="914" y="1430"/>
              <a:ext cx="613" cy="455"/>
            </a:xfrm>
            <a:custGeom>
              <a:avLst/>
              <a:gdLst>
                <a:gd name="T0" fmla="*/ 0 w 613"/>
                <a:gd name="T1" fmla="*/ 364 h 455"/>
                <a:gd name="T2" fmla="*/ 53 w 613"/>
                <a:gd name="T3" fmla="*/ 409 h 455"/>
                <a:gd name="T4" fmla="*/ 113 w 613"/>
                <a:gd name="T5" fmla="*/ 447 h 455"/>
                <a:gd name="T6" fmla="*/ 136 w 613"/>
                <a:gd name="T7" fmla="*/ 455 h 455"/>
                <a:gd name="T8" fmla="*/ 197 w 613"/>
                <a:gd name="T9" fmla="*/ 440 h 455"/>
                <a:gd name="T10" fmla="*/ 242 w 613"/>
                <a:gd name="T11" fmla="*/ 409 h 455"/>
                <a:gd name="T12" fmla="*/ 295 w 613"/>
                <a:gd name="T13" fmla="*/ 394 h 455"/>
                <a:gd name="T14" fmla="*/ 394 w 613"/>
                <a:gd name="T15" fmla="*/ 379 h 455"/>
                <a:gd name="T16" fmla="*/ 447 w 613"/>
                <a:gd name="T17" fmla="*/ 318 h 455"/>
                <a:gd name="T18" fmla="*/ 492 w 613"/>
                <a:gd name="T19" fmla="*/ 174 h 455"/>
                <a:gd name="T20" fmla="*/ 500 w 613"/>
                <a:gd name="T21" fmla="*/ 46 h 455"/>
                <a:gd name="T22" fmla="*/ 613 w 613"/>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3"/>
                <a:gd name="T37" fmla="*/ 0 h 455"/>
                <a:gd name="T38" fmla="*/ 613 w 613"/>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3" h="455">
                  <a:moveTo>
                    <a:pt x="0" y="364"/>
                  </a:moveTo>
                  <a:cubicBezTo>
                    <a:pt x="10" y="408"/>
                    <a:pt x="12" y="397"/>
                    <a:pt x="53" y="409"/>
                  </a:cubicBezTo>
                  <a:cubicBezTo>
                    <a:pt x="77" y="445"/>
                    <a:pt x="59" y="429"/>
                    <a:pt x="113" y="447"/>
                  </a:cubicBezTo>
                  <a:cubicBezTo>
                    <a:pt x="121" y="450"/>
                    <a:pt x="136" y="455"/>
                    <a:pt x="136" y="455"/>
                  </a:cubicBezTo>
                  <a:cubicBezTo>
                    <a:pt x="156" y="450"/>
                    <a:pt x="177" y="447"/>
                    <a:pt x="197" y="440"/>
                  </a:cubicBezTo>
                  <a:cubicBezTo>
                    <a:pt x="214" y="434"/>
                    <a:pt x="225" y="416"/>
                    <a:pt x="242" y="409"/>
                  </a:cubicBezTo>
                  <a:cubicBezTo>
                    <a:pt x="259" y="402"/>
                    <a:pt x="278" y="400"/>
                    <a:pt x="295" y="394"/>
                  </a:cubicBezTo>
                  <a:cubicBezTo>
                    <a:pt x="341" y="402"/>
                    <a:pt x="356" y="404"/>
                    <a:pt x="394" y="379"/>
                  </a:cubicBezTo>
                  <a:cubicBezTo>
                    <a:pt x="403" y="348"/>
                    <a:pt x="424" y="341"/>
                    <a:pt x="447" y="318"/>
                  </a:cubicBezTo>
                  <a:cubicBezTo>
                    <a:pt x="463" y="269"/>
                    <a:pt x="464" y="218"/>
                    <a:pt x="492" y="174"/>
                  </a:cubicBezTo>
                  <a:cubicBezTo>
                    <a:pt x="495" y="131"/>
                    <a:pt x="493" y="88"/>
                    <a:pt x="500" y="46"/>
                  </a:cubicBezTo>
                  <a:cubicBezTo>
                    <a:pt x="502" y="33"/>
                    <a:pt x="598" y="0"/>
                    <a:pt x="613" y="0"/>
                  </a:cubicBezTo>
                </a:path>
              </a:pathLst>
            </a:custGeom>
            <a:noFill/>
            <a:ln w="9360">
              <a:solidFill>
                <a:srgbClr val="000000"/>
              </a:solidFill>
              <a:round/>
              <a:headEnd/>
              <a:tailEnd/>
            </a:ln>
          </p:spPr>
          <p:txBody>
            <a:bodyPr wrap="none" anchor="ctr"/>
            <a:lstStyle/>
            <a:p>
              <a:endParaRPr lang="en-US"/>
            </a:p>
          </p:txBody>
        </p:sp>
        <p:sp>
          <p:nvSpPr>
            <p:cNvPr id="7204" name="Freeform 39"/>
            <p:cNvSpPr>
              <a:spLocks noChangeArrowheads="1"/>
            </p:cNvSpPr>
            <p:nvPr/>
          </p:nvSpPr>
          <p:spPr bwMode="auto">
            <a:xfrm rot="-6600000">
              <a:off x="1191" y="996"/>
              <a:ext cx="370" cy="523"/>
            </a:xfrm>
            <a:custGeom>
              <a:avLst/>
              <a:gdLst>
                <a:gd name="T0" fmla="*/ 0 w 370"/>
                <a:gd name="T1" fmla="*/ 523 h 523"/>
                <a:gd name="T2" fmla="*/ 38 w 370"/>
                <a:gd name="T3" fmla="*/ 409 h 523"/>
                <a:gd name="T4" fmla="*/ 349 w 370"/>
                <a:gd name="T5" fmla="*/ 296 h 523"/>
                <a:gd name="T6" fmla="*/ 326 w 370"/>
                <a:gd name="T7" fmla="*/ 220 h 523"/>
                <a:gd name="T8" fmla="*/ 296 w 370"/>
                <a:gd name="T9" fmla="*/ 174 h 523"/>
                <a:gd name="T10" fmla="*/ 273 w 370"/>
                <a:gd name="T11" fmla="*/ 106 h 523"/>
                <a:gd name="T12" fmla="*/ 281 w 370"/>
                <a:gd name="T13" fmla="*/ 38 h 523"/>
                <a:gd name="T14" fmla="*/ 303 w 370"/>
                <a:gd name="T15" fmla="*/ 30 h 523"/>
                <a:gd name="T16" fmla="*/ 311 w 370"/>
                <a:gd name="T17" fmla="*/ 0 h 5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523"/>
                <a:gd name="T29" fmla="*/ 370 w 370"/>
                <a:gd name="T30" fmla="*/ 523 h 5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523">
                  <a:moveTo>
                    <a:pt x="0" y="523"/>
                  </a:moveTo>
                  <a:cubicBezTo>
                    <a:pt x="7" y="457"/>
                    <a:pt x="0" y="449"/>
                    <a:pt x="38" y="409"/>
                  </a:cubicBezTo>
                  <a:cubicBezTo>
                    <a:pt x="101" y="235"/>
                    <a:pt x="30" y="304"/>
                    <a:pt x="349" y="296"/>
                  </a:cubicBezTo>
                  <a:cubicBezTo>
                    <a:pt x="306" y="230"/>
                    <a:pt x="370" y="336"/>
                    <a:pt x="326" y="220"/>
                  </a:cubicBezTo>
                  <a:cubicBezTo>
                    <a:pt x="319" y="203"/>
                    <a:pt x="306" y="189"/>
                    <a:pt x="296" y="174"/>
                  </a:cubicBezTo>
                  <a:cubicBezTo>
                    <a:pt x="284" y="156"/>
                    <a:pt x="280" y="126"/>
                    <a:pt x="273" y="106"/>
                  </a:cubicBezTo>
                  <a:cubicBezTo>
                    <a:pt x="276" y="83"/>
                    <a:pt x="273" y="59"/>
                    <a:pt x="281" y="38"/>
                  </a:cubicBezTo>
                  <a:cubicBezTo>
                    <a:pt x="284" y="31"/>
                    <a:pt x="297" y="36"/>
                    <a:pt x="303" y="30"/>
                  </a:cubicBezTo>
                  <a:cubicBezTo>
                    <a:pt x="312" y="21"/>
                    <a:pt x="311" y="10"/>
                    <a:pt x="311" y="0"/>
                  </a:cubicBezTo>
                </a:path>
              </a:pathLst>
            </a:custGeom>
            <a:noFill/>
            <a:ln w="9360">
              <a:solidFill>
                <a:srgbClr val="000000"/>
              </a:solidFill>
              <a:round/>
              <a:headEnd/>
              <a:tailEnd/>
            </a:ln>
          </p:spPr>
          <p:txBody>
            <a:bodyPr wrap="none" anchor="ctr"/>
            <a:lstStyle/>
            <a:p>
              <a:endParaRPr lang="en-US"/>
            </a:p>
          </p:txBody>
        </p:sp>
      </p:grpSp>
      <p:sp>
        <p:nvSpPr>
          <p:cNvPr id="7184" name="Freeform 40"/>
          <p:cNvSpPr>
            <a:spLocks noChangeArrowheads="1"/>
          </p:cNvSpPr>
          <p:nvPr/>
        </p:nvSpPr>
        <p:spPr bwMode="auto">
          <a:xfrm>
            <a:off x="2287588" y="2141538"/>
            <a:ext cx="392112" cy="360362"/>
          </a:xfrm>
          <a:custGeom>
            <a:avLst/>
            <a:gdLst>
              <a:gd name="T0" fmla="*/ 234 w 247"/>
              <a:gd name="T1" fmla="*/ 23 h 227"/>
              <a:gd name="T2" fmla="*/ 173 w 247"/>
              <a:gd name="T3" fmla="*/ 23 h 227"/>
              <a:gd name="T4" fmla="*/ 82 w 247"/>
              <a:gd name="T5" fmla="*/ 0 h 227"/>
              <a:gd name="T6" fmla="*/ 37 w 247"/>
              <a:gd name="T7" fmla="*/ 99 h 227"/>
              <a:gd name="T8" fmla="*/ 151 w 247"/>
              <a:gd name="T9" fmla="*/ 159 h 227"/>
              <a:gd name="T10" fmla="*/ 196 w 247"/>
              <a:gd name="T11" fmla="*/ 182 h 227"/>
              <a:gd name="T12" fmla="*/ 226 w 247"/>
              <a:gd name="T13" fmla="*/ 227 h 227"/>
              <a:gd name="T14" fmla="*/ 242 w 247"/>
              <a:gd name="T15" fmla="*/ 212 h 227"/>
              <a:gd name="T16" fmla="*/ 234 w 247"/>
              <a:gd name="T17" fmla="*/ 167 h 227"/>
              <a:gd name="T18" fmla="*/ 242 w 247"/>
              <a:gd name="T19" fmla="*/ 61 h 227"/>
              <a:gd name="T20" fmla="*/ 234 w 247"/>
              <a:gd name="T21" fmla="*/ 23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227"/>
              <a:gd name="T35" fmla="*/ 247 w 247"/>
              <a:gd name="T36" fmla="*/ 227 h 2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227">
                <a:moveTo>
                  <a:pt x="234" y="23"/>
                </a:moveTo>
                <a:cubicBezTo>
                  <a:pt x="181" y="5"/>
                  <a:pt x="247" y="23"/>
                  <a:pt x="173" y="23"/>
                </a:cubicBezTo>
                <a:cubicBezTo>
                  <a:pt x="145" y="23"/>
                  <a:pt x="109" y="7"/>
                  <a:pt x="82" y="0"/>
                </a:cubicBezTo>
                <a:cubicBezTo>
                  <a:pt x="27" y="20"/>
                  <a:pt x="74" y="59"/>
                  <a:pt x="37" y="99"/>
                </a:cubicBezTo>
                <a:cubicBezTo>
                  <a:pt x="14" y="186"/>
                  <a:pt x="0" y="151"/>
                  <a:pt x="151" y="159"/>
                </a:cubicBezTo>
                <a:cubicBezTo>
                  <a:pt x="165" y="168"/>
                  <a:pt x="184" y="170"/>
                  <a:pt x="196" y="182"/>
                </a:cubicBezTo>
                <a:cubicBezTo>
                  <a:pt x="209" y="195"/>
                  <a:pt x="226" y="227"/>
                  <a:pt x="226" y="227"/>
                </a:cubicBezTo>
                <a:cubicBezTo>
                  <a:pt x="231" y="222"/>
                  <a:pt x="241" y="219"/>
                  <a:pt x="242" y="212"/>
                </a:cubicBezTo>
                <a:cubicBezTo>
                  <a:pt x="244" y="197"/>
                  <a:pt x="234" y="182"/>
                  <a:pt x="234" y="167"/>
                </a:cubicBezTo>
                <a:cubicBezTo>
                  <a:pt x="234" y="132"/>
                  <a:pt x="239" y="96"/>
                  <a:pt x="242" y="61"/>
                </a:cubicBezTo>
                <a:cubicBezTo>
                  <a:pt x="233" y="28"/>
                  <a:pt x="234" y="41"/>
                  <a:pt x="234" y="23"/>
                </a:cubicBezTo>
                <a:close/>
              </a:path>
            </a:pathLst>
          </a:custGeom>
          <a:solidFill>
            <a:srgbClr val="FFFF00"/>
          </a:solidFill>
          <a:ln w="9360">
            <a:solidFill>
              <a:srgbClr val="000000"/>
            </a:solidFill>
            <a:round/>
            <a:headEnd/>
            <a:tailEnd/>
          </a:ln>
        </p:spPr>
        <p:txBody>
          <a:bodyPr wrap="none" anchor="ctr"/>
          <a:lstStyle/>
          <a:p>
            <a:endParaRPr lang="en-US"/>
          </a:p>
        </p:txBody>
      </p:sp>
      <p:grpSp>
        <p:nvGrpSpPr>
          <p:cNvPr id="5" name="Group 41"/>
          <p:cNvGrpSpPr>
            <a:grpSpLocks/>
          </p:cNvGrpSpPr>
          <p:nvPr/>
        </p:nvGrpSpPr>
        <p:grpSpPr bwMode="auto">
          <a:xfrm>
            <a:off x="3581400" y="1935163"/>
            <a:ext cx="1238250" cy="955675"/>
            <a:chOff x="2256" y="1219"/>
            <a:chExt cx="780" cy="602"/>
          </a:xfrm>
        </p:grpSpPr>
        <p:sp>
          <p:nvSpPr>
            <p:cNvPr id="7192" name="Rectangle 42"/>
            <p:cNvSpPr>
              <a:spLocks noChangeArrowheads="1"/>
            </p:cNvSpPr>
            <p:nvPr/>
          </p:nvSpPr>
          <p:spPr bwMode="auto">
            <a:xfrm flipH="1">
              <a:off x="2303" y="1219"/>
              <a:ext cx="173" cy="195"/>
            </a:xfrm>
            <a:prstGeom prst="rect">
              <a:avLst/>
            </a:prstGeom>
            <a:noFill/>
            <a:ln w="9525">
              <a:noFill/>
              <a:round/>
              <a:headEnd/>
              <a:tailEnd/>
            </a:ln>
          </p:spPr>
          <p:txBody>
            <a:bodyPr wrap="none" anchor="ctr"/>
            <a:lstStyle/>
            <a:p>
              <a:endParaRPr lang="en-US"/>
            </a:p>
          </p:txBody>
        </p:sp>
        <p:sp>
          <p:nvSpPr>
            <p:cNvPr id="7193" name="AutoShape 43"/>
            <p:cNvSpPr>
              <a:spLocks noChangeArrowheads="1"/>
            </p:cNvSpPr>
            <p:nvPr/>
          </p:nvSpPr>
          <p:spPr bwMode="auto">
            <a:xfrm>
              <a:off x="2256" y="1276"/>
              <a:ext cx="781" cy="546"/>
            </a:xfrm>
            <a:custGeom>
              <a:avLst/>
              <a:gdLst>
                <a:gd name="T0" fmla="*/ 6630975 w 389"/>
                <a:gd name="T1" fmla="*/ 217933 h 426"/>
                <a:gd name="T2" fmla="*/ 7080357 w 389"/>
                <a:gd name="T3" fmla="*/ 161835 h 426"/>
                <a:gd name="T4" fmla="*/ 7413902 w 389"/>
                <a:gd name="T5" fmla="*/ 25636 h 426"/>
                <a:gd name="T6" fmla="*/ 8166517 w 389"/>
                <a:gd name="T7" fmla="*/ 25636 h 426"/>
                <a:gd name="T8" fmla="*/ 8949450 w 389"/>
                <a:gd name="T9" fmla="*/ 0 h 426"/>
                <a:gd name="T10" fmla="*/ 9403980 w 389"/>
                <a:gd name="T11" fmla="*/ 81394 h 426"/>
                <a:gd name="T12" fmla="*/ 8797948 w 389"/>
                <a:gd name="T13" fmla="*/ 192292 h 426"/>
                <a:gd name="T14" fmla="*/ 8949450 w 389"/>
                <a:gd name="T15" fmla="*/ 274013 h 426"/>
                <a:gd name="T16" fmla="*/ 9702117 w 389"/>
                <a:gd name="T17" fmla="*/ 217933 h 426"/>
                <a:gd name="T18" fmla="*/ 10483799 w 389"/>
                <a:gd name="T19" fmla="*/ 243549 h 426"/>
                <a:gd name="T20" fmla="*/ 10939574 w 389"/>
                <a:gd name="T21" fmla="*/ 354127 h 426"/>
                <a:gd name="T22" fmla="*/ 11721208 w 389"/>
                <a:gd name="T23" fmla="*/ 379743 h 426"/>
                <a:gd name="T24" fmla="*/ 11569714 w 389"/>
                <a:gd name="T25" fmla="*/ 517236 h 426"/>
                <a:gd name="T26" fmla="*/ 11721208 w 389"/>
                <a:gd name="T27" fmla="*/ 653776 h 426"/>
                <a:gd name="T28" fmla="*/ 11242369 w 389"/>
                <a:gd name="T29" fmla="*/ 764654 h 426"/>
                <a:gd name="T30" fmla="*/ 10788024 w 389"/>
                <a:gd name="T31" fmla="*/ 846068 h 426"/>
                <a:gd name="T32" fmla="*/ 10635293 w 389"/>
                <a:gd name="T33" fmla="*/ 982587 h 426"/>
                <a:gd name="T34" fmla="*/ 10635293 w 389"/>
                <a:gd name="T35" fmla="*/ 1120081 h 426"/>
                <a:gd name="T36" fmla="*/ 10035413 w 389"/>
                <a:gd name="T37" fmla="*/ 1200501 h 426"/>
                <a:gd name="T38" fmla="*/ 9403980 w 389"/>
                <a:gd name="T39" fmla="*/ 1256600 h 426"/>
                <a:gd name="T40" fmla="*/ 8615905 w 389"/>
                <a:gd name="T41" fmla="*/ 1256600 h 426"/>
                <a:gd name="T42" fmla="*/ 8015023 w 389"/>
                <a:gd name="T43" fmla="*/ 1312699 h 426"/>
                <a:gd name="T44" fmla="*/ 8015023 w 389"/>
                <a:gd name="T45" fmla="*/ 1448893 h 426"/>
                <a:gd name="T46" fmla="*/ 7711991 w 389"/>
                <a:gd name="T47" fmla="*/ 1586707 h 426"/>
                <a:gd name="T48" fmla="*/ 7565400 w 389"/>
                <a:gd name="T49" fmla="*/ 1722901 h 426"/>
                <a:gd name="T50" fmla="*/ 7413902 w 389"/>
                <a:gd name="T51" fmla="*/ 1859420 h 426"/>
                <a:gd name="T52" fmla="*/ 7231855 w 389"/>
                <a:gd name="T53" fmla="*/ 1996913 h 426"/>
                <a:gd name="T54" fmla="*/ 7413902 w 389"/>
                <a:gd name="T55" fmla="*/ 2133453 h 426"/>
                <a:gd name="T56" fmla="*/ 6928859 w 389"/>
                <a:gd name="T57" fmla="*/ 2133453 h 426"/>
                <a:gd name="T58" fmla="*/ 6327939 w 389"/>
                <a:gd name="T59" fmla="*/ 2102669 h 426"/>
                <a:gd name="T60" fmla="*/ 5697546 w 389"/>
                <a:gd name="T61" fmla="*/ 2077353 h 426"/>
                <a:gd name="T62" fmla="*/ 4945128 w 389"/>
                <a:gd name="T63" fmla="*/ 2051717 h 426"/>
                <a:gd name="T64" fmla="*/ 4458848 w 389"/>
                <a:gd name="T65" fmla="*/ 1966450 h 426"/>
                <a:gd name="T66" fmla="*/ 3707670 w 389"/>
                <a:gd name="T67" fmla="*/ 1940834 h 426"/>
                <a:gd name="T68" fmla="*/ 3251903 w 389"/>
                <a:gd name="T69" fmla="*/ 1835083 h 426"/>
                <a:gd name="T70" fmla="*/ 2924550 w 389"/>
                <a:gd name="T71" fmla="*/ 1697610 h 426"/>
                <a:gd name="T72" fmla="*/ 3076038 w 389"/>
                <a:gd name="T73" fmla="*/ 1586707 h 426"/>
                <a:gd name="T74" fmla="*/ 2773004 w 389"/>
                <a:gd name="T75" fmla="*/ 1448893 h 426"/>
                <a:gd name="T76" fmla="*/ 2172124 w 389"/>
                <a:gd name="T77" fmla="*/ 1394088 h 426"/>
                <a:gd name="T78" fmla="*/ 1535546 w 389"/>
                <a:gd name="T79" fmla="*/ 1423577 h 426"/>
                <a:gd name="T80" fmla="*/ 1085913 w 389"/>
                <a:gd name="T81" fmla="*/ 1474530 h 426"/>
                <a:gd name="T82" fmla="*/ 303042 w 389"/>
                <a:gd name="T83" fmla="*/ 1530607 h 426"/>
                <a:gd name="T84" fmla="*/ 151496 w 389"/>
                <a:gd name="T85" fmla="*/ 1504992 h 426"/>
                <a:gd name="T86" fmla="*/ 631632 w 389"/>
                <a:gd name="T87" fmla="*/ 1368779 h 426"/>
                <a:gd name="T88" fmla="*/ 934415 w 389"/>
                <a:gd name="T89" fmla="*/ 1312699 h 426"/>
                <a:gd name="T90" fmla="*/ 449633 w 389"/>
                <a:gd name="T91" fmla="*/ 1230958 h 426"/>
                <a:gd name="T92" fmla="*/ 303042 w 389"/>
                <a:gd name="T93" fmla="*/ 1094766 h 426"/>
                <a:gd name="T94" fmla="*/ 303042 w 389"/>
                <a:gd name="T95" fmla="*/ 982587 h 426"/>
                <a:gd name="T96" fmla="*/ 934415 w 389"/>
                <a:gd name="T97" fmla="*/ 902147 h 426"/>
                <a:gd name="T98" fmla="*/ 1085913 w 389"/>
                <a:gd name="T99" fmla="*/ 789970 h 426"/>
                <a:gd name="T100" fmla="*/ 1687092 w 389"/>
                <a:gd name="T101" fmla="*/ 709855 h 426"/>
                <a:gd name="T102" fmla="*/ 2172124 w 389"/>
                <a:gd name="T103" fmla="*/ 653776 h 426"/>
                <a:gd name="T104" fmla="*/ 2621508 w 389"/>
                <a:gd name="T105" fmla="*/ 572035 h 426"/>
                <a:gd name="T106" fmla="*/ 2924550 w 389"/>
                <a:gd name="T107" fmla="*/ 517236 h 426"/>
                <a:gd name="T108" fmla="*/ 3554937 w 389"/>
                <a:gd name="T109" fmla="*/ 466305 h 426"/>
                <a:gd name="T110" fmla="*/ 4155817 w 389"/>
                <a:gd name="T111" fmla="*/ 379743 h 426"/>
                <a:gd name="T112" fmla="*/ 4640847 w 389"/>
                <a:gd name="T113" fmla="*/ 328812 h 426"/>
                <a:gd name="T114" fmla="*/ 4945128 w 389"/>
                <a:gd name="T115" fmla="*/ 217933 h 426"/>
                <a:gd name="T116" fmla="*/ 4640847 w 389"/>
                <a:gd name="T117" fmla="*/ 136194 h 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9"/>
                <a:gd name="T178" fmla="*/ 0 h 426"/>
                <a:gd name="T179" fmla="*/ 389 w 389"/>
                <a:gd name="T180" fmla="*/ 426 h 4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9" h="426">
                  <a:moveTo>
                    <a:pt x="159" y="16"/>
                  </a:moveTo>
                  <a:lnTo>
                    <a:pt x="215" y="32"/>
                  </a:lnTo>
                  <a:lnTo>
                    <a:pt x="215" y="38"/>
                  </a:lnTo>
                  <a:lnTo>
                    <a:pt x="220" y="38"/>
                  </a:lnTo>
                  <a:lnTo>
                    <a:pt x="220" y="43"/>
                  </a:lnTo>
                  <a:lnTo>
                    <a:pt x="225" y="43"/>
                  </a:lnTo>
                  <a:lnTo>
                    <a:pt x="230" y="43"/>
                  </a:lnTo>
                  <a:lnTo>
                    <a:pt x="230" y="38"/>
                  </a:lnTo>
                  <a:lnTo>
                    <a:pt x="230" y="32"/>
                  </a:lnTo>
                  <a:lnTo>
                    <a:pt x="235" y="32"/>
                  </a:lnTo>
                  <a:lnTo>
                    <a:pt x="235" y="27"/>
                  </a:lnTo>
                  <a:lnTo>
                    <a:pt x="240" y="21"/>
                  </a:lnTo>
                  <a:lnTo>
                    <a:pt x="240" y="16"/>
                  </a:lnTo>
                  <a:lnTo>
                    <a:pt x="240" y="11"/>
                  </a:lnTo>
                  <a:lnTo>
                    <a:pt x="246" y="5"/>
                  </a:lnTo>
                  <a:lnTo>
                    <a:pt x="251" y="5"/>
                  </a:lnTo>
                  <a:lnTo>
                    <a:pt x="256" y="5"/>
                  </a:lnTo>
                  <a:lnTo>
                    <a:pt x="261" y="5"/>
                  </a:lnTo>
                  <a:lnTo>
                    <a:pt x="266" y="5"/>
                  </a:lnTo>
                  <a:lnTo>
                    <a:pt x="271" y="5"/>
                  </a:lnTo>
                  <a:lnTo>
                    <a:pt x="276" y="5"/>
                  </a:lnTo>
                  <a:lnTo>
                    <a:pt x="281" y="0"/>
                  </a:lnTo>
                  <a:lnTo>
                    <a:pt x="286" y="0"/>
                  </a:lnTo>
                  <a:lnTo>
                    <a:pt x="292" y="0"/>
                  </a:lnTo>
                  <a:lnTo>
                    <a:pt x="297" y="0"/>
                  </a:lnTo>
                  <a:lnTo>
                    <a:pt x="302" y="0"/>
                  </a:lnTo>
                  <a:lnTo>
                    <a:pt x="307" y="5"/>
                  </a:lnTo>
                  <a:lnTo>
                    <a:pt x="312" y="5"/>
                  </a:lnTo>
                  <a:lnTo>
                    <a:pt x="312" y="11"/>
                  </a:lnTo>
                  <a:lnTo>
                    <a:pt x="312" y="16"/>
                  </a:lnTo>
                  <a:lnTo>
                    <a:pt x="307" y="21"/>
                  </a:lnTo>
                  <a:lnTo>
                    <a:pt x="307" y="27"/>
                  </a:lnTo>
                  <a:lnTo>
                    <a:pt x="302" y="27"/>
                  </a:lnTo>
                  <a:lnTo>
                    <a:pt x="297" y="32"/>
                  </a:lnTo>
                  <a:lnTo>
                    <a:pt x="292" y="38"/>
                  </a:lnTo>
                  <a:lnTo>
                    <a:pt x="286" y="43"/>
                  </a:lnTo>
                  <a:lnTo>
                    <a:pt x="286" y="48"/>
                  </a:lnTo>
                  <a:lnTo>
                    <a:pt x="286" y="54"/>
                  </a:lnTo>
                  <a:lnTo>
                    <a:pt x="292" y="54"/>
                  </a:lnTo>
                  <a:lnTo>
                    <a:pt x="297" y="54"/>
                  </a:lnTo>
                  <a:lnTo>
                    <a:pt x="302" y="54"/>
                  </a:lnTo>
                  <a:lnTo>
                    <a:pt x="307" y="54"/>
                  </a:lnTo>
                  <a:lnTo>
                    <a:pt x="312" y="48"/>
                  </a:lnTo>
                  <a:lnTo>
                    <a:pt x="317" y="48"/>
                  </a:lnTo>
                  <a:lnTo>
                    <a:pt x="322" y="43"/>
                  </a:lnTo>
                  <a:lnTo>
                    <a:pt x="327" y="48"/>
                  </a:lnTo>
                  <a:lnTo>
                    <a:pt x="333" y="48"/>
                  </a:lnTo>
                  <a:lnTo>
                    <a:pt x="338" y="48"/>
                  </a:lnTo>
                  <a:lnTo>
                    <a:pt x="343" y="48"/>
                  </a:lnTo>
                  <a:lnTo>
                    <a:pt x="348" y="48"/>
                  </a:lnTo>
                  <a:lnTo>
                    <a:pt x="353" y="48"/>
                  </a:lnTo>
                  <a:lnTo>
                    <a:pt x="353" y="54"/>
                  </a:lnTo>
                  <a:lnTo>
                    <a:pt x="358" y="59"/>
                  </a:lnTo>
                  <a:lnTo>
                    <a:pt x="358" y="65"/>
                  </a:lnTo>
                  <a:lnTo>
                    <a:pt x="363" y="70"/>
                  </a:lnTo>
                  <a:lnTo>
                    <a:pt x="368" y="70"/>
                  </a:lnTo>
                  <a:lnTo>
                    <a:pt x="373" y="75"/>
                  </a:lnTo>
                  <a:lnTo>
                    <a:pt x="379" y="75"/>
                  </a:lnTo>
                  <a:lnTo>
                    <a:pt x="384" y="75"/>
                  </a:lnTo>
                  <a:lnTo>
                    <a:pt x="389" y="75"/>
                  </a:lnTo>
                  <a:lnTo>
                    <a:pt x="384" y="81"/>
                  </a:lnTo>
                  <a:lnTo>
                    <a:pt x="384" y="86"/>
                  </a:lnTo>
                  <a:lnTo>
                    <a:pt x="384" y="92"/>
                  </a:lnTo>
                  <a:lnTo>
                    <a:pt x="384" y="97"/>
                  </a:lnTo>
                  <a:lnTo>
                    <a:pt x="384" y="102"/>
                  </a:lnTo>
                  <a:lnTo>
                    <a:pt x="384" y="108"/>
                  </a:lnTo>
                  <a:lnTo>
                    <a:pt x="384" y="113"/>
                  </a:lnTo>
                  <a:lnTo>
                    <a:pt x="389" y="119"/>
                  </a:lnTo>
                  <a:lnTo>
                    <a:pt x="389" y="124"/>
                  </a:lnTo>
                  <a:lnTo>
                    <a:pt x="389" y="129"/>
                  </a:lnTo>
                  <a:lnTo>
                    <a:pt x="384" y="135"/>
                  </a:lnTo>
                  <a:lnTo>
                    <a:pt x="384" y="140"/>
                  </a:lnTo>
                  <a:lnTo>
                    <a:pt x="384" y="146"/>
                  </a:lnTo>
                  <a:lnTo>
                    <a:pt x="379" y="151"/>
                  </a:lnTo>
                  <a:lnTo>
                    <a:pt x="373" y="151"/>
                  </a:lnTo>
                  <a:lnTo>
                    <a:pt x="368" y="151"/>
                  </a:lnTo>
                  <a:lnTo>
                    <a:pt x="368" y="156"/>
                  </a:lnTo>
                  <a:lnTo>
                    <a:pt x="363" y="156"/>
                  </a:lnTo>
                  <a:lnTo>
                    <a:pt x="358" y="162"/>
                  </a:lnTo>
                  <a:lnTo>
                    <a:pt x="358" y="167"/>
                  </a:lnTo>
                  <a:lnTo>
                    <a:pt x="353" y="173"/>
                  </a:lnTo>
                  <a:lnTo>
                    <a:pt x="353" y="178"/>
                  </a:lnTo>
                  <a:lnTo>
                    <a:pt x="353" y="183"/>
                  </a:lnTo>
                  <a:lnTo>
                    <a:pt x="353" y="189"/>
                  </a:lnTo>
                  <a:lnTo>
                    <a:pt x="353" y="194"/>
                  </a:lnTo>
                  <a:lnTo>
                    <a:pt x="353" y="200"/>
                  </a:lnTo>
                  <a:lnTo>
                    <a:pt x="353" y="205"/>
                  </a:lnTo>
                  <a:lnTo>
                    <a:pt x="353" y="210"/>
                  </a:lnTo>
                  <a:lnTo>
                    <a:pt x="353" y="216"/>
                  </a:lnTo>
                  <a:lnTo>
                    <a:pt x="353" y="221"/>
                  </a:lnTo>
                  <a:lnTo>
                    <a:pt x="353" y="227"/>
                  </a:lnTo>
                  <a:lnTo>
                    <a:pt x="348" y="227"/>
                  </a:lnTo>
                  <a:lnTo>
                    <a:pt x="343" y="232"/>
                  </a:lnTo>
                  <a:lnTo>
                    <a:pt x="338" y="232"/>
                  </a:lnTo>
                  <a:lnTo>
                    <a:pt x="333" y="237"/>
                  </a:lnTo>
                  <a:lnTo>
                    <a:pt x="327" y="237"/>
                  </a:lnTo>
                  <a:lnTo>
                    <a:pt x="327" y="243"/>
                  </a:lnTo>
                  <a:lnTo>
                    <a:pt x="322" y="243"/>
                  </a:lnTo>
                  <a:lnTo>
                    <a:pt x="317" y="243"/>
                  </a:lnTo>
                  <a:lnTo>
                    <a:pt x="312" y="248"/>
                  </a:lnTo>
                  <a:lnTo>
                    <a:pt x="307" y="248"/>
                  </a:lnTo>
                  <a:lnTo>
                    <a:pt x="302" y="248"/>
                  </a:lnTo>
                  <a:lnTo>
                    <a:pt x="297" y="248"/>
                  </a:lnTo>
                  <a:lnTo>
                    <a:pt x="292" y="248"/>
                  </a:lnTo>
                  <a:lnTo>
                    <a:pt x="286" y="248"/>
                  </a:lnTo>
                  <a:lnTo>
                    <a:pt x="281" y="254"/>
                  </a:lnTo>
                  <a:lnTo>
                    <a:pt x="276" y="254"/>
                  </a:lnTo>
                  <a:lnTo>
                    <a:pt x="276" y="259"/>
                  </a:lnTo>
                  <a:lnTo>
                    <a:pt x="271" y="259"/>
                  </a:lnTo>
                  <a:lnTo>
                    <a:pt x="266" y="259"/>
                  </a:lnTo>
                  <a:lnTo>
                    <a:pt x="266" y="264"/>
                  </a:lnTo>
                  <a:lnTo>
                    <a:pt x="261" y="270"/>
                  </a:lnTo>
                  <a:lnTo>
                    <a:pt x="261" y="275"/>
                  </a:lnTo>
                  <a:lnTo>
                    <a:pt x="266" y="281"/>
                  </a:lnTo>
                  <a:lnTo>
                    <a:pt x="266" y="286"/>
                  </a:lnTo>
                  <a:lnTo>
                    <a:pt x="266" y="291"/>
                  </a:lnTo>
                  <a:lnTo>
                    <a:pt x="261" y="297"/>
                  </a:lnTo>
                  <a:lnTo>
                    <a:pt x="261" y="302"/>
                  </a:lnTo>
                  <a:lnTo>
                    <a:pt x="261" y="308"/>
                  </a:lnTo>
                  <a:lnTo>
                    <a:pt x="256" y="313"/>
                  </a:lnTo>
                  <a:lnTo>
                    <a:pt x="256" y="318"/>
                  </a:lnTo>
                  <a:lnTo>
                    <a:pt x="256" y="324"/>
                  </a:lnTo>
                  <a:lnTo>
                    <a:pt x="251" y="329"/>
                  </a:lnTo>
                  <a:lnTo>
                    <a:pt x="251" y="335"/>
                  </a:lnTo>
                  <a:lnTo>
                    <a:pt x="251" y="340"/>
                  </a:lnTo>
                  <a:lnTo>
                    <a:pt x="251" y="345"/>
                  </a:lnTo>
                  <a:lnTo>
                    <a:pt x="251" y="351"/>
                  </a:lnTo>
                  <a:lnTo>
                    <a:pt x="251" y="356"/>
                  </a:lnTo>
                  <a:lnTo>
                    <a:pt x="246" y="362"/>
                  </a:lnTo>
                  <a:lnTo>
                    <a:pt x="246" y="367"/>
                  </a:lnTo>
                  <a:lnTo>
                    <a:pt x="246" y="372"/>
                  </a:lnTo>
                  <a:lnTo>
                    <a:pt x="246" y="378"/>
                  </a:lnTo>
                  <a:lnTo>
                    <a:pt x="240" y="383"/>
                  </a:lnTo>
                  <a:lnTo>
                    <a:pt x="240" y="388"/>
                  </a:lnTo>
                  <a:lnTo>
                    <a:pt x="240" y="394"/>
                  </a:lnTo>
                  <a:lnTo>
                    <a:pt x="240" y="399"/>
                  </a:lnTo>
                  <a:lnTo>
                    <a:pt x="240" y="405"/>
                  </a:lnTo>
                  <a:lnTo>
                    <a:pt x="246" y="410"/>
                  </a:lnTo>
                  <a:lnTo>
                    <a:pt x="246" y="415"/>
                  </a:lnTo>
                  <a:lnTo>
                    <a:pt x="246" y="421"/>
                  </a:lnTo>
                  <a:lnTo>
                    <a:pt x="251" y="421"/>
                  </a:lnTo>
                  <a:lnTo>
                    <a:pt x="246" y="421"/>
                  </a:lnTo>
                  <a:lnTo>
                    <a:pt x="240" y="421"/>
                  </a:lnTo>
                  <a:lnTo>
                    <a:pt x="235" y="421"/>
                  </a:lnTo>
                  <a:lnTo>
                    <a:pt x="230" y="421"/>
                  </a:lnTo>
                  <a:lnTo>
                    <a:pt x="230" y="426"/>
                  </a:lnTo>
                  <a:lnTo>
                    <a:pt x="225" y="421"/>
                  </a:lnTo>
                  <a:lnTo>
                    <a:pt x="220" y="421"/>
                  </a:lnTo>
                  <a:lnTo>
                    <a:pt x="215" y="415"/>
                  </a:lnTo>
                  <a:lnTo>
                    <a:pt x="210" y="415"/>
                  </a:lnTo>
                  <a:lnTo>
                    <a:pt x="205" y="415"/>
                  </a:lnTo>
                  <a:lnTo>
                    <a:pt x="200" y="415"/>
                  </a:lnTo>
                  <a:lnTo>
                    <a:pt x="194" y="415"/>
                  </a:lnTo>
                  <a:lnTo>
                    <a:pt x="194" y="410"/>
                  </a:lnTo>
                  <a:lnTo>
                    <a:pt x="189" y="410"/>
                  </a:lnTo>
                  <a:lnTo>
                    <a:pt x="184" y="410"/>
                  </a:lnTo>
                  <a:lnTo>
                    <a:pt x="179" y="410"/>
                  </a:lnTo>
                  <a:lnTo>
                    <a:pt x="174" y="410"/>
                  </a:lnTo>
                  <a:lnTo>
                    <a:pt x="169" y="410"/>
                  </a:lnTo>
                  <a:lnTo>
                    <a:pt x="164" y="405"/>
                  </a:lnTo>
                  <a:lnTo>
                    <a:pt x="159" y="405"/>
                  </a:lnTo>
                  <a:lnTo>
                    <a:pt x="154" y="405"/>
                  </a:lnTo>
                  <a:lnTo>
                    <a:pt x="154" y="399"/>
                  </a:lnTo>
                  <a:lnTo>
                    <a:pt x="148" y="394"/>
                  </a:lnTo>
                  <a:lnTo>
                    <a:pt x="148" y="388"/>
                  </a:lnTo>
                  <a:lnTo>
                    <a:pt x="143" y="383"/>
                  </a:lnTo>
                  <a:lnTo>
                    <a:pt x="138" y="383"/>
                  </a:lnTo>
                  <a:lnTo>
                    <a:pt x="133" y="383"/>
                  </a:lnTo>
                  <a:lnTo>
                    <a:pt x="128" y="383"/>
                  </a:lnTo>
                  <a:lnTo>
                    <a:pt x="123" y="383"/>
                  </a:lnTo>
                  <a:lnTo>
                    <a:pt x="118" y="378"/>
                  </a:lnTo>
                  <a:lnTo>
                    <a:pt x="113" y="378"/>
                  </a:lnTo>
                  <a:lnTo>
                    <a:pt x="113" y="372"/>
                  </a:lnTo>
                  <a:lnTo>
                    <a:pt x="113" y="367"/>
                  </a:lnTo>
                  <a:lnTo>
                    <a:pt x="108" y="362"/>
                  </a:lnTo>
                  <a:lnTo>
                    <a:pt x="102" y="356"/>
                  </a:lnTo>
                  <a:lnTo>
                    <a:pt x="102" y="351"/>
                  </a:lnTo>
                  <a:lnTo>
                    <a:pt x="97" y="345"/>
                  </a:lnTo>
                  <a:lnTo>
                    <a:pt x="97" y="340"/>
                  </a:lnTo>
                  <a:lnTo>
                    <a:pt x="97" y="335"/>
                  </a:lnTo>
                  <a:lnTo>
                    <a:pt x="97" y="329"/>
                  </a:lnTo>
                  <a:lnTo>
                    <a:pt x="97" y="324"/>
                  </a:lnTo>
                  <a:lnTo>
                    <a:pt x="97" y="318"/>
                  </a:lnTo>
                  <a:lnTo>
                    <a:pt x="97" y="313"/>
                  </a:lnTo>
                  <a:lnTo>
                    <a:pt x="102" y="313"/>
                  </a:lnTo>
                  <a:lnTo>
                    <a:pt x="97" y="308"/>
                  </a:lnTo>
                  <a:lnTo>
                    <a:pt x="97" y="302"/>
                  </a:lnTo>
                  <a:lnTo>
                    <a:pt x="97" y="297"/>
                  </a:lnTo>
                  <a:lnTo>
                    <a:pt x="92" y="291"/>
                  </a:lnTo>
                  <a:lnTo>
                    <a:pt x="92" y="286"/>
                  </a:lnTo>
                  <a:lnTo>
                    <a:pt x="87" y="286"/>
                  </a:lnTo>
                  <a:lnTo>
                    <a:pt x="82" y="281"/>
                  </a:lnTo>
                  <a:lnTo>
                    <a:pt x="77" y="281"/>
                  </a:lnTo>
                  <a:lnTo>
                    <a:pt x="72" y="281"/>
                  </a:lnTo>
                  <a:lnTo>
                    <a:pt x="72" y="275"/>
                  </a:lnTo>
                  <a:lnTo>
                    <a:pt x="67" y="275"/>
                  </a:lnTo>
                  <a:lnTo>
                    <a:pt x="67" y="281"/>
                  </a:lnTo>
                  <a:lnTo>
                    <a:pt x="61" y="281"/>
                  </a:lnTo>
                  <a:lnTo>
                    <a:pt x="56" y="281"/>
                  </a:lnTo>
                  <a:lnTo>
                    <a:pt x="51" y="281"/>
                  </a:lnTo>
                  <a:lnTo>
                    <a:pt x="46" y="281"/>
                  </a:lnTo>
                  <a:lnTo>
                    <a:pt x="46" y="286"/>
                  </a:lnTo>
                  <a:lnTo>
                    <a:pt x="41" y="286"/>
                  </a:lnTo>
                  <a:lnTo>
                    <a:pt x="36" y="286"/>
                  </a:lnTo>
                  <a:lnTo>
                    <a:pt x="36" y="291"/>
                  </a:lnTo>
                  <a:lnTo>
                    <a:pt x="31" y="291"/>
                  </a:lnTo>
                  <a:lnTo>
                    <a:pt x="26" y="297"/>
                  </a:lnTo>
                  <a:lnTo>
                    <a:pt x="21" y="297"/>
                  </a:lnTo>
                  <a:lnTo>
                    <a:pt x="15" y="302"/>
                  </a:lnTo>
                  <a:lnTo>
                    <a:pt x="10" y="302"/>
                  </a:lnTo>
                  <a:lnTo>
                    <a:pt x="5" y="308"/>
                  </a:lnTo>
                  <a:lnTo>
                    <a:pt x="0" y="313"/>
                  </a:lnTo>
                  <a:lnTo>
                    <a:pt x="0" y="308"/>
                  </a:lnTo>
                  <a:lnTo>
                    <a:pt x="5" y="302"/>
                  </a:lnTo>
                  <a:lnTo>
                    <a:pt x="5" y="297"/>
                  </a:lnTo>
                  <a:lnTo>
                    <a:pt x="10" y="291"/>
                  </a:lnTo>
                  <a:lnTo>
                    <a:pt x="10" y="286"/>
                  </a:lnTo>
                  <a:lnTo>
                    <a:pt x="10" y="281"/>
                  </a:lnTo>
                  <a:lnTo>
                    <a:pt x="15" y="275"/>
                  </a:lnTo>
                  <a:lnTo>
                    <a:pt x="21" y="270"/>
                  </a:lnTo>
                  <a:lnTo>
                    <a:pt x="26" y="270"/>
                  </a:lnTo>
                  <a:lnTo>
                    <a:pt x="26" y="264"/>
                  </a:lnTo>
                  <a:lnTo>
                    <a:pt x="31" y="264"/>
                  </a:lnTo>
                  <a:lnTo>
                    <a:pt x="36" y="259"/>
                  </a:lnTo>
                  <a:lnTo>
                    <a:pt x="31" y="259"/>
                  </a:lnTo>
                  <a:lnTo>
                    <a:pt x="31" y="254"/>
                  </a:lnTo>
                  <a:lnTo>
                    <a:pt x="26" y="254"/>
                  </a:lnTo>
                  <a:lnTo>
                    <a:pt x="21" y="254"/>
                  </a:lnTo>
                  <a:lnTo>
                    <a:pt x="15" y="248"/>
                  </a:lnTo>
                  <a:lnTo>
                    <a:pt x="15" y="243"/>
                  </a:lnTo>
                  <a:lnTo>
                    <a:pt x="15" y="237"/>
                  </a:lnTo>
                  <a:lnTo>
                    <a:pt x="15" y="232"/>
                  </a:lnTo>
                  <a:lnTo>
                    <a:pt x="10" y="227"/>
                  </a:lnTo>
                  <a:lnTo>
                    <a:pt x="10" y="221"/>
                  </a:lnTo>
                  <a:lnTo>
                    <a:pt x="10" y="216"/>
                  </a:lnTo>
                  <a:lnTo>
                    <a:pt x="5" y="210"/>
                  </a:lnTo>
                  <a:lnTo>
                    <a:pt x="5" y="205"/>
                  </a:lnTo>
                  <a:lnTo>
                    <a:pt x="5" y="200"/>
                  </a:lnTo>
                  <a:lnTo>
                    <a:pt x="10" y="200"/>
                  </a:lnTo>
                  <a:lnTo>
                    <a:pt x="10" y="194"/>
                  </a:lnTo>
                  <a:lnTo>
                    <a:pt x="15" y="194"/>
                  </a:lnTo>
                  <a:lnTo>
                    <a:pt x="15" y="189"/>
                  </a:lnTo>
                  <a:lnTo>
                    <a:pt x="21" y="189"/>
                  </a:lnTo>
                  <a:lnTo>
                    <a:pt x="26" y="183"/>
                  </a:lnTo>
                  <a:lnTo>
                    <a:pt x="31" y="178"/>
                  </a:lnTo>
                  <a:lnTo>
                    <a:pt x="31" y="173"/>
                  </a:lnTo>
                  <a:lnTo>
                    <a:pt x="31" y="167"/>
                  </a:lnTo>
                  <a:lnTo>
                    <a:pt x="31" y="162"/>
                  </a:lnTo>
                  <a:lnTo>
                    <a:pt x="31" y="156"/>
                  </a:lnTo>
                  <a:lnTo>
                    <a:pt x="36" y="156"/>
                  </a:lnTo>
                  <a:lnTo>
                    <a:pt x="41" y="156"/>
                  </a:lnTo>
                  <a:lnTo>
                    <a:pt x="41" y="151"/>
                  </a:lnTo>
                  <a:lnTo>
                    <a:pt x="46" y="146"/>
                  </a:lnTo>
                  <a:lnTo>
                    <a:pt x="51" y="140"/>
                  </a:lnTo>
                  <a:lnTo>
                    <a:pt x="56" y="140"/>
                  </a:lnTo>
                  <a:lnTo>
                    <a:pt x="61" y="140"/>
                  </a:lnTo>
                  <a:lnTo>
                    <a:pt x="67" y="135"/>
                  </a:lnTo>
                  <a:lnTo>
                    <a:pt x="67" y="140"/>
                  </a:lnTo>
                  <a:lnTo>
                    <a:pt x="72" y="135"/>
                  </a:lnTo>
                  <a:lnTo>
                    <a:pt x="72" y="129"/>
                  </a:lnTo>
                  <a:lnTo>
                    <a:pt x="77" y="124"/>
                  </a:lnTo>
                  <a:lnTo>
                    <a:pt x="82" y="124"/>
                  </a:lnTo>
                  <a:lnTo>
                    <a:pt x="87" y="124"/>
                  </a:lnTo>
                  <a:lnTo>
                    <a:pt x="87" y="119"/>
                  </a:lnTo>
                  <a:lnTo>
                    <a:pt x="87" y="113"/>
                  </a:lnTo>
                  <a:lnTo>
                    <a:pt x="87" y="108"/>
                  </a:lnTo>
                  <a:lnTo>
                    <a:pt x="92" y="108"/>
                  </a:lnTo>
                  <a:lnTo>
                    <a:pt x="92" y="102"/>
                  </a:lnTo>
                  <a:lnTo>
                    <a:pt x="97" y="97"/>
                  </a:lnTo>
                  <a:lnTo>
                    <a:pt x="97" y="102"/>
                  </a:lnTo>
                  <a:lnTo>
                    <a:pt x="102" y="102"/>
                  </a:lnTo>
                  <a:lnTo>
                    <a:pt x="102" y="97"/>
                  </a:lnTo>
                  <a:lnTo>
                    <a:pt x="108" y="97"/>
                  </a:lnTo>
                  <a:lnTo>
                    <a:pt x="113" y="97"/>
                  </a:lnTo>
                  <a:lnTo>
                    <a:pt x="118" y="92"/>
                  </a:lnTo>
                  <a:lnTo>
                    <a:pt x="123" y="86"/>
                  </a:lnTo>
                  <a:lnTo>
                    <a:pt x="123" y="81"/>
                  </a:lnTo>
                  <a:lnTo>
                    <a:pt x="128" y="75"/>
                  </a:lnTo>
                  <a:lnTo>
                    <a:pt x="133" y="75"/>
                  </a:lnTo>
                  <a:lnTo>
                    <a:pt x="138" y="75"/>
                  </a:lnTo>
                  <a:lnTo>
                    <a:pt x="138" y="70"/>
                  </a:lnTo>
                  <a:lnTo>
                    <a:pt x="138" y="65"/>
                  </a:lnTo>
                  <a:lnTo>
                    <a:pt x="143" y="65"/>
                  </a:lnTo>
                  <a:lnTo>
                    <a:pt x="148" y="65"/>
                  </a:lnTo>
                  <a:lnTo>
                    <a:pt x="154" y="65"/>
                  </a:lnTo>
                  <a:lnTo>
                    <a:pt x="154" y="59"/>
                  </a:lnTo>
                  <a:lnTo>
                    <a:pt x="159" y="59"/>
                  </a:lnTo>
                  <a:lnTo>
                    <a:pt x="159" y="54"/>
                  </a:lnTo>
                  <a:lnTo>
                    <a:pt x="164" y="48"/>
                  </a:lnTo>
                  <a:lnTo>
                    <a:pt x="164" y="43"/>
                  </a:lnTo>
                  <a:lnTo>
                    <a:pt x="164" y="38"/>
                  </a:lnTo>
                  <a:lnTo>
                    <a:pt x="164" y="32"/>
                  </a:lnTo>
                  <a:lnTo>
                    <a:pt x="159" y="32"/>
                  </a:lnTo>
                  <a:lnTo>
                    <a:pt x="159" y="27"/>
                  </a:lnTo>
                  <a:lnTo>
                    <a:pt x="154" y="27"/>
                  </a:lnTo>
                  <a:lnTo>
                    <a:pt x="154" y="21"/>
                  </a:lnTo>
                  <a:lnTo>
                    <a:pt x="154" y="16"/>
                  </a:lnTo>
                  <a:lnTo>
                    <a:pt x="159" y="16"/>
                  </a:lnTo>
                  <a:close/>
                </a:path>
              </a:pathLst>
            </a:custGeom>
            <a:solidFill>
              <a:srgbClr val="B2B2B2"/>
            </a:solidFill>
            <a:ln w="7920">
              <a:solidFill>
                <a:srgbClr val="B2B2B2"/>
              </a:solidFill>
              <a:round/>
              <a:headEnd/>
              <a:tailEnd/>
            </a:ln>
          </p:spPr>
          <p:txBody>
            <a:bodyPr wrap="none" anchor="ctr"/>
            <a:lstStyle/>
            <a:p>
              <a:endParaRPr lang="en-US"/>
            </a:p>
          </p:txBody>
        </p:sp>
        <p:sp>
          <p:nvSpPr>
            <p:cNvPr id="7194" name="AutoShape 44"/>
            <p:cNvSpPr>
              <a:spLocks noChangeArrowheads="1"/>
            </p:cNvSpPr>
            <p:nvPr/>
          </p:nvSpPr>
          <p:spPr bwMode="auto">
            <a:xfrm>
              <a:off x="2350" y="1308"/>
              <a:ext cx="300" cy="171"/>
            </a:xfrm>
            <a:custGeom>
              <a:avLst/>
              <a:gdLst>
                <a:gd name="T0" fmla="*/ 297 w 740"/>
                <a:gd name="T1" fmla="*/ 0 h 534"/>
                <a:gd name="T2" fmla="*/ 280 w 740"/>
                <a:gd name="T3" fmla="*/ 44 h 534"/>
                <a:gd name="T4" fmla="*/ 268 w 740"/>
                <a:gd name="T5" fmla="*/ 77 h 534"/>
                <a:gd name="T6" fmla="*/ 182 w 740"/>
                <a:gd name="T7" fmla="*/ 98 h 534"/>
                <a:gd name="T8" fmla="*/ 146 w 740"/>
                <a:gd name="T9" fmla="*/ 113 h 534"/>
                <a:gd name="T10" fmla="*/ 117 w 740"/>
                <a:gd name="T11" fmla="*/ 171 h 534"/>
                <a:gd name="T12" fmla="*/ 85 w 740"/>
                <a:gd name="T13" fmla="*/ 169 h 534"/>
                <a:gd name="T14" fmla="*/ 63 w 740"/>
                <a:gd name="T15" fmla="*/ 161 h 534"/>
                <a:gd name="T16" fmla="*/ 0 w 740"/>
                <a:gd name="T17" fmla="*/ 142 h 5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534"/>
                <a:gd name="T29" fmla="*/ 740 w 740"/>
                <a:gd name="T30" fmla="*/ 534 h 5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534">
                  <a:moveTo>
                    <a:pt x="732" y="0"/>
                  </a:moveTo>
                  <a:cubicBezTo>
                    <a:pt x="728" y="60"/>
                    <a:pt x="740" y="105"/>
                    <a:pt x="690" y="138"/>
                  </a:cubicBezTo>
                  <a:cubicBezTo>
                    <a:pt x="682" y="162"/>
                    <a:pt x="676" y="224"/>
                    <a:pt x="660" y="240"/>
                  </a:cubicBezTo>
                  <a:cubicBezTo>
                    <a:pt x="608" y="292"/>
                    <a:pt x="520" y="300"/>
                    <a:pt x="450" y="306"/>
                  </a:cubicBezTo>
                  <a:cubicBezTo>
                    <a:pt x="420" y="326"/>
                    <a:pt x="389" y="334"/>
                    <a:pt x="360" y="354"/>
                  </a:cubicBezTo>
                  <a:cubicBezTo>
                    <a:pt x="323" y="410"/>
                    <a:pt x="350" y="493"/>
                    <a:pt x="288" y="534"/>
                  </a:cubicBezTo>
                  <a:cubicBezTo>
                    <a:pt x="262" y="532"/>
                    <a:pt x="236" y="532"/>
                    <a:pt x="210" y="528"/>
                  </a:cubicBezTo>
                  <a:cubicBezTo>
                    <a:pt x="155" y="519"/>
                    <a:pt x="192" y="520"/>
                    <a:pt x="156" y="504"/>
                  </a:cubicBezTo>
                  <a:cubicBezTo>
                    <a:pt x="104" y="481"/>
                    <a:pt x="50" y="469"/>
                    <a:pt x="0" y="444"/>
                  </a:cubicBezTo>
                </a:path>
              </a:pathLst>
            </a:custGeom>
            <a:noFill/>
            <a:ln w="9360">
              <a:solidFill>
                <a:srgbClr val="000000"/>
              </a:solidFill>
              <a:round/>
              <a:headEnd/>
              <a:tailEnd/>
            </a:ln>
          </p:spPr>
          <p:txBody>
            <a:bodyPr wrap="none" anchor="ctr"/>
            <a:lstStyle/>
            <a:p>
              <a:endParaRPr lang="en-US"/>
            </a:p>
          </p:txBody>
        </p:sp>
        <p:sp>
          <p:nvSpPr>
            <p:cNvPr id="7195" name="AutoShape 45"/>
            <p:cNvSpPr>
              <a:spLocks noChangeArrowheads="1"/>
            </p:cNvSpPr>
            <p:nvPr/>
          </p:nvSpPr>
          <p:spPr bwMode="auto">
            <a:xfrm>
              <a:off x="2411" y="1479"/>
              <a:ext cx="51" cy="150"/>
            </a:xfrm>
            <a:custGeom>
              <a:avLst/>
              <a:gdLst>
                <a:gd name="T0" fmla="*/ 19 w 126"/>
                <a:gd name="T1" fmla="*/ 0 h 464"/>
                <a:gd name="T2" fmla="*/ 41 w 126"/>
                <a:gd name="T3" fmla="*/ 23 h 464"/>
                <a:gd name="T4" fmla="*/ 51 w 126"/>
                <a:gd name="T5" fmla="*/ 41 h 464"/>
                <a:gd name="T6" fmla="*/ 22 w 126"/>
                <a:gd name="T7" fmla="*/ 105 h 464"/>
                <a:gd name="T8" fmla="*/ 5 w 126"/>
                <a:gd name="T9" fmla="*/ 144 h 464"/>
                <a:gd name="T10" fmla="*/ 0 w 126"/>
                <a:gd name="T11" fmla="*/ 149 h 464"/>
                <a:gd name="T12" fmla="*/ 0 60000 65536"/>
                <a:gd name="T13" fmla="*/ 0 60000 65536"/>
                <a:gd name="T14" fmla="*/ 0 60000 65536"/>
                <a:gd name="T15" fmla="*/ 0 60000 65536"/>
                <a:gd name="T16" fmla="*/ 0 60000 65536"/>
                <a:gd name="T17" fmla="*/ 0 60000 65536"/>
                <a:gd name="T18" fmla="*/ 0 w 126"/>
                <a:gd name="T19" fmla="*/ 0 h 464"/>
                <a:gd name="T20" fmla="*/ 126 w 126"/>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126" h="464">
                  <a:moveTo>
                    <a:pt x="48" y="0"/>
                  </a:moveTo>
                  <a:cubicBezTo>
                    <a:pt x="66" y="27"/>
                    <a:pt x="80" y="50"/>
                    <a:pt x="102" y="72"/>
                  </a:cubicBezTo>
                  <a:cubicBezTo>
                    <a:pt x="109" y="92"/>
                    <a:pt x="119" y="106"/>
                    <a:pt x="126" y="126"/>
                  </a:cubicBezTo>
                  <a:cubicBezTo>
                    <a:pt x="116" y="197"/>
                    <a:pt x="94" y="265"/>
                    <a:pt x="54" y="324"/>
                  </a:cubicBezTo>
                  <a:cubicBezTo>
                    <a:pt x="43" y="367"/>
                    <a:pt x="32" y="405"/>
                    <a:pt x="12" y="444"/>
                  </a:cubicBezTo>
                  <a:cubicBezTo>
                    <a:pt x="2" y="464"/>
                    <a:pt x="13" y="462"/>
                    <a:pt x="0" y="462"/>
                  </a:cubicBezTo>
                </a:path>
              </a:pathLst>
            </a:custGeom>
            <a:noFill/>
            <a:ln w="9360">
              <a:solidFill>
                <a:srgbClr val="000000"/>
              </a:solidFill>
              <a:round/>
              <a:headEnd/>
              <a:tailEnd/>
            </a:ln>
          </p:spPr>
          <p:txBody>
            <a:bodyPr wrap="none" anchor="ctr"/>
            <a:lstStyle/>
            <a:p>
              <a:endParaRPr lang="en-US"/>
            </a:p>
          </p:txBody>
        </p:sp>
        <p:sp>
          <p:nvSpPr>
            <p:cNvPr id="7196" name="AutoShape 46"/>
            <p:cNvSpPr>
              <a:spLocks noChangeArrowheads="1"/>
            </p:cNvSpPr>
            <p:nvPr/>
          </p:nvSpPr>
          <p:spPr bwMode="auto">
            <a:xfrm>
              <a:off x="2433" y="1583"/>
              <a:ext cx="140" cy="188"/>
            </a:xfrm>
            <a:custGeom>
              <a:avLst/>
              <a:gdLst>
                <a:gd name="T0" fmla="*/ 119 w 345"/>
                <a:gd name="T1" fmla="*/ 188 h 582"/>
                <a:gd name="T2" fmla="*/ 122 w 345"/>
                <a:gd name="T3" fmla="*/ 180 h 582"/>
                <a:gd name="T4" fmla="*/ 127 w 345"/>
                <a:gd name="T5" fmla="*/ 172 h 582"/>
                <a:gd name="T6" fmla="*/ 129 w 345"/>
                <a:gd name="T7" fmla="*/ 159 h 582"/>
                <a:gd name="T8" fmla="*/ 134 w 345"/>
                <a:gd name="T9" fmla="*/ 147 h 582"/>
                <a:gd name="T10" fmla="*/ 136 w 345"/>
                <a:gd name="T11" fmla="*/ 50 h 582"/>
                <a:gd name="T12" fmla="*/ 131 w 345"/>
                <a:gd name="T13" fmla="*/ 45 h 582"/>
                <a:gd name="T14" fmla="*/ 117 w 345"/>
                <a:gd name="T15" fmla="*/ 33 h 582"/>
                <a:gd name="T16" fmla="*/ 39 w 345"/>
                <a:gd name="T17" fmla="*/ 16 h 582"/>
                <a:gd name="T18" fmla="*/ 15 w 345"/>
                <a:gd name="T19" fmla="*/ 4 h 582"/>
                <a:gd name="T20" fmla="*/ 0 w 345"/>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582"/>
                <a:gd name="T35" fmla="*/ 345 w 345"/>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582">
                  <a:moveTo>
                    <a:pt x="294" y="582"/>
                  </a:moveTo>
                  <a:cubicBezTo>
                    <a:pt x="296" y="574"/>
                    <a:pt x="297" y="566"/>
                    <a:pt x="300" y="558"/>
                  </a:cubicBezTo>
                  <a:cubicBezTo>
                    <a:pt x="303" y="550"/>
                    <a:pt x="310" y="543"/>
                    <a:pt x="312" y="534"/>
                  </a:cubicBezTo>
                  <a:cubicBezTo>
                    <a:pt x="316" y="520"/>
                    <a:pt x="315" y="506"/>
                    <a:pt x="318" y="492"/>
                  </a:cubicBezTo>
                  <a:cubicBezTo>
                    <a:pt x="321" y="480"/>
                    <a:pt x="330" y="456"/>
                    <a:pt x="330" y="456"/>
                  </a:cubicBezTo>
                  <a:cubicBezTo>
                    <a:pt x="345" y="350"/>
                    <a:pt x="345" y="276"/>
                    <a:pt x="336" y="156"/>
                  </a:cubicBezTo>
                  <a:cubicBezTo>
                    <a:pt x="335" y="149"/>
                    <a:pt x="329" y="143"/>
                    <a:pt x="324" y="138"/>
                  </a:cubicBezTo>
                  <a:cubicBezTo>
                    <a:pt x="313" y="125"/>
                    <a:pt x="304" y="107"/>
                    <a:pt x="288" y="102"/>
                  </a:cubicBezTo>
                  <a:cubicBezTo>
                    <a:pt x="225" y="81"/>
                    <a:pt x="160" y="69"/>
                    <a:pt x="96" y="48"/>
                  </a:cubicBezTo>
                  <a:cubicBezTo>
                    <a:pt x="72" y="40"/>
                    <a:pt x="59" y="23"/>
                    <a:pt x="36" y="12"/>
                  </a:cubicBezTo>
                  <a:cubicBezTo>
                    <a:pt x="25" y="6"/>
                    <a:pt x="0" y="0"/>
                    <a:pt x="0" y="0"/>
                  </a:cubicBezTo>
                </a:path>
              </a:pathLst>
            </a:custGeom>
            <a:noFill/>
            <a:ln w="9360">
              <a:solidFill>
                <a:srgbClr val="000000"/>
              </a:solidFill>
              <a:round/>
              <a:headEnd/>
              <a:tailEnd/>
            </a:ln>
          </p:spPr>
          <p:txBody>
            <a:bodyPr wrap="none" anchor="ctr"/>
            <a:lstStyle/>
            <a:p>
              <a:endParaRPr lang="en-US"/>
            </a:p>
          </p:txBody>
        </p:sp>
        <p:sp>
          <p:nvSpPr>
            <p:cNvPr id="7197" name="AutoShape 47"/>
            <p:cNvSpPr>
              <a:spLocks noChangeArrowheads="1"/>
            </p:cNvSpPr>
            <p:nvPr/>
          </p:nvSpPr>
          <p:spPr bwMode="auto">
            <a:xfrm>
              <a:off x="2571" y="1603"/>
              <a:ext cx="191" cy="35"/>
            </a:xfrm>
            <a:custGeom>
              <a:avLst/>
              <a:gdLst>
                <a:gd name="T0" fmla="*/ 0 w 474"/>
                <a:gd name="T1" fmla="*/ 35 h 108"/>
                <a:gd name="T2" fmla="*/ 118 w 474"/>
                <a:gd name="T3" fmla="*/ 0 h 108"/>
                <a:gd name="T4" fmla="*/ 191 w 474"/>
                <a:gd name="T5" fmla="*/ 4 h 108"/>
                <a:gd name="T6" fmla="*/ 0 60000 65536"/>
                <a:gd name="T7" fmla="*/ 0 60000 65536"/>
                <a:gd name="T8" fmla="*/ 0 60000 65536"/>
                <a:gd name="T9" fmla="*/ 0 w 474"/>
                <a:gd name="T10" fmla="*/ 0 h 108"/>
                <a:gd name="T11" fmla="*/ 474 w 474"/>
                <a:gd name="T12" fmla="*/ 108 h 108"/>
              </a:gdLst>
              <a:ahLst/>
              <a:cxnLst>
                <a:cxn ang="T6">
                  <a:pos x="T0" y="T1"/>
                </a:cxn>
                <a:cxn ang="T7">
                  <a:pos x="T2" y="T3"/>
                </a:cxn>
                <a:cxn ang="T8">
                  <a:pos x="T4" y="T5"/>
                </a:cxn>
              </a:cxnLst>
              <a:rect l="T9" t="T10" r="T11" b="T12"/>
              <a:pathLst>
                <a:path w="474" h="108">
                  <a:moveTo>
                    <a:pt x="0" y="108"/>
                  </a:moveTo>
                  <a:cubicBezTo>
                    <a:pt x="75" y="33"/>
                    <a:pt x="195" y="20"/>
                    <a:pt x="294" y="0"/>
                  </a:cubicBezTo>
                  <a:cubicBezTo>
                    <a:pt x="356" y="3"/>
                    <a:pt x="413" y="12"/>
                    <a:pt x="474" y="12"/>
                  </a:cubicBezTo>
                </a:path>
              </a:pathLst>
            </a:custGeom>
            <a:noFill/>
            <a:ln w="9360">
              <a:solidFill>
                <a:srgbClr val="000000"/>
              </a:solidFill>
              <a:round/>
              <a:headEnd/>
              <a:tailEnd/>
            </a:ln>
          </p:spPr>
          <p:txBody>
            <a:bodyPr wrap="none" anchor="ctr"/>
            <a:lstStyle/>
            <a:p>
              <a:endParaRPr lang="en-US"/>
            </a:p>
          </p:txBody>
        </p:sp>
        <p:sp>
          <p:nvSpPr>
            <p:cNvPr id="7198" name="AutoShape 48"/>
            <p:cNvSpPr>
              <a:spLocks noChangeArrowheads="1"/>
            </p:cNvSpPr>
            <p:nvPr/>
          </p:nvSpPr>
          <p:spPr bwMode="auto">
            <a:xfrm>
              <a:off x="2634" y="1337"/>
              <a:ext cx="184" cy="46"/>
            </a:xfrm>
            <a:custGeom>
              <a:avLst/>
              <a:gdLst>
                <a:gd name="T0" fmla="*/ 0 w 456"/>
                <a:gd name="T1" fmla="*/ 19 h 144"/>
                <a:gd name="T2" fmla="*/ 22 w 456"/>
                <a:gd name="T3" fmla="*/ 34 h 144"/>
                <a:gd name="T4" fmla="*/ 56 w 456"/>
                <a:gd name="T5" fmla="*/ 46 h 144"/>
                <a:gd name="T6" fmla="*/ 121 w 456"/>
                <a:gd name="T7" fmla="*/ 44 h 144"/>
                <a:gd name="T8" fmla="*/ 143 w 456"/>
                <a:gd name="T9" fmla="*/ 34 h 144"/>
                <a:gd name="T10" fmla="*/ 150 w 456"/>
                <a:gd name="T11" fmla="*/ 31 h 144"/>
                <a:gd name="T12" fmla="*/ 155 w 456"/>
                <a:gd name="T13" fmla="*/ 25 h 144"/>
                <a:gd name="T14" fmla="*/ 162 w 456"/>
                <a:gd name="T15" fmla="*/ 21 h 144"/>
                <a:gd name="T16" fmla="*/ 179 w 456"/>
                <a:gd name="T17" fmla="*/ 6 h 144"/>
                <a:gd name="T18" fmla="*/ 184 w 456"/>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6"/>
                <a:gd name="T31" fmla="*/ 0 h 144"/>
                <a:gd name="T32" fmla="*/ 456 w 456"/>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6" h="144">
                  <a:moveTo>
                    <a:pt x="0" y="60"/>
                  </a:moveTo>
                  <a:cubicBezTo>
                    <a:pt x="20" y="73"/>
                    <a:pt x="32" y="97"/>
                    <a:pt x="54" y="108"/>
                  </a:cubicBezTo>
                  <a:cubicBezTo>
                    <a:pt x="83" y="123"/>
                    <a:pt x="107" y="134"/>
                    <a:pt x="138" y="144"/>
                  </a:cubicBezTo>
                  <a:cubicBezTo>
                    <a:pt x="192" y="142"/>
                    <a:pt x="246" y="142"/>
                    <a:pt x="300" y="138"/>
                  </a:cubicBezTo>
                  <a:cubicBezTo>
                    <a:pt x="318" y="137"/>
                    <a:pt x="345" y="114"/>
                    <a:pt x="354" y="108"/>
                  </a:cubicBezTo>
                  <a:cubicBezTo>
                    <a:pt x="360" y="104"/>
                    <a:pt x="372" y="96"/>
                    <a:pt x="372" y="96"/>
                  </a:cubicBezTo>
                  <a:cubicBezTo>
                    <a:pt x="376" y="90"/>
                    <a:pt x="379" y="83"/>
                    <a:pt x="384" y="78"/>
                  </a:cubicBezTo>
                  <a:cubicBezTo>
                    <a:pt x="389" y="73"/>
                    <a:pt x="397" y="71"/>
                    <a:pt x="402" y="66"/>
                  </a:cubicBezTo>
                  <a:cubicBezTo>
                    <a:pt x="451" y="10"/>
                    <a:pt x="403" y="45"/>
                    <a:pt x="444" y="18"/>
                  </a:cubicBezTo>
                  <a:cubicBezTo>
                    <a:pt x="448" y="12"/>
                    <a:pt x="456" y="0"/>
                    <a:pt x="456" y="0"/>
                  </a:cubicBezTo>
                </a:path>
              </a:pathLst>
            </a:custGeom>
            <a:noFill/>
            <a:ln w="9360">
              <a:solidFill>
                <a:srgbClr val="000000"/>
              </a:solidFill>
              <a:round/>
              <a:headEnd/>
              <a:tailEnd/>
            </a:ln>
          </p:spPr>
          <p:txBody>
            <a:bodyPr wrap="none" anchor="ctr"/>
            <a:lstStyle/>
            <a:p>
              <a:endParaRPr lang="en-US"/>
            </a:p>
          </p:txBody>
        </p:sp>
        <p:sp>
          <p:nvSpPr>
            <p:cNvPr id="7199" name="AutoShape 49"/>
            <p:cNvSpPr>
              <a:spLocks noChangeArrowheads="1"/>
            </p:cNvSpPr>
            <p:nvPr/>
          </p:nvSpPr>
          <p:spPr bwMode="auto">
            <a:xfrm>
              <a:off x="2801" y="1356"/>
              <a:ext cx="46" cy="222"/>
            </a:xfrm>
            <a:custGeom>
              <a:avLst/>
              <a:gdLst>
                <a:gd name="T0" fmla="*/ 0 w 114"/>
                <a:gd name="T1" fmla="*/ 0 h 690"/>
                <a:gd name="T2" fmla="*/ 12 w 114"/>
                <a:gd name="T3" fmla="*/ 27 h 690"/>
                <a:gd name="T4" fmla="*/ 17 w 114"/>
                <a:gd name="T5" fmla="*/ 39 h 690"/>
                <a:gd name="T6" fmla="*/ 10 w 114"/>
                <a:gd name="T7" fmla="*/ 77 h 690"/>
                <a:gd name="T8" fmla="*/ 29 w 114"/>
                <a:gd name="T9" fmla="*/ 120 h 690"/>
                <a:gd name="T10" fmla="*/ 41 w 114"/>
                <a:gd name="T11" fmla="*/ 137 h 690"/>
                <a:gd name="T12" fmla="*/ 41 w 114"/>
                <a:gd name="T13" fmla="*/ 181 h 690"/>
                <a:gd name="T14" fmla="*/ 39 w 114"/>
                <a:gd name="T15" fmla="*/ 195 h 690"/>
                <a:gd name="T16" fmla="*/ 34 w 114"/>
                <a:gd name="T17" fmla="*/ 210 h 690"/>
                <a:gd name="T18" fmla="*/ 36 w 114"/>
                <a:gd name="T19" fmla="*/ 216 h 690"/>
                <a:gd name="T20" fmla="*/ 41 w 114"/>
                <a:gd name="T21" fmla="*/ 222 h 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690"/>
                <a:gd name="T35" fmla="*/ 114 w 114"/>
                <a:gd name="T36" fmla="*/ 690 h 6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690">
                  <a:moveTo>
                    <a:pt x="0" y="0"/>
                  </a:moveTo>
                  <a:cubicBezTo>
                    <a:pt x="7" y="29"/>
                    <a:pt x="21" y="55"/>
                    <a:pt x="30" y="84"/>
                  </a:cubicBezTo>
                  <a:cubicBezTo>
                    <a:pt x="34" y="96"/>
                    <a:pt x="42" y="120"/>
                    <a:pt x="42" y="120"/>
                  </a:cubicBezTo>
                  <a:cubicBezTo>
                    <a:pt x="38" y="175"/>
                    <a:pt x="35" y="194"/>
                    <a:pt x="24" y="240"/>
                  </a:cubicBezTo>
                  <a:cubicBezTo>
                    <a:pt x="32" y="308"/>
                    <a:pt x="34" y="316"/>
                    <a:pt x="72" y="372"/>
                  </a:cubicBezTo>
                  <a:cubicBezTo>
                    <a:pt x="83" y="389"/>
                    <a:pt x="102" y="426"/>
                    <a:pt x="102" y="426"/>
                  </a:cubicBezTo>
                  <a:cubicBezTo>
                    <a:pt x="114" y="488"/>
                    <a:pt x="111" y="456"/>
                    <a:pt x="102" y="564"/>
                  </a:cubicBezTo>
                  <a:cubicBezTo>
                    <a:pt x="101" y="578"/>
                    <a:pt x="99" y="592"/>
                    <a:pt x="96" y="606"/>
                  </a:cubicBezTo>
                  <a:cubicBezTo>
                    <a:pt x="93" y="622"/>
                    <a:pt x="84" y="654"/>
                    <a:pt x="84" y="654"/>
                  </a:cubicBezTo>
                  <a:cubicBezTo>
                    <a:pt x="86" y="660"/>
                    <a:pt x="87" y="666"/>
                    <a:pt x="90" y="672"/>
                  </a:cubicBezTo>
                  <a:cubicBezTo>
                    <a:pt x="93" y="678"/>
                    <a:pt x="102" y="690"/>
                    <a:pt x="102" y="690"/>
                  </a:cubicBezTo>
                </a:path>
              </a:pathLst>
            </a:custGeom>
            <a:noFill/>
            <a:ln w="9360">
              <a:solidFill>
                <a:srgbClr val="000000"/>
              </a:solidFill>
              <a:round/>
              <a:headEnd/>
              <a:tailEnd/>
            </a:ln>
          </p:spPr>
          <p:txBody>
            <a:bodyPr wrap="none" anchor="ctr"/>
            <a:lstStyle/>
            <a:p>
              <a:endParaRPr lang="en-US"/>
            </a:p>
          </p:txBody>
        </p:sp>
        <p:sp>
          <p:nvSpPr>
            <p:cNvPr id="7200" name="AutoShape 50"/>
            <p:cNvSpPr>
              <a:spLocks noChangeArrowheads="1"/>
            </p:cNvSpPr>
            <p:nvPr/>
          </p:nvSpPr>
          <p:spPr bwMode="auto">
            <a:xfrm>
              <a:off x="2441" y="1484"/>
              <a:ext cx="177" cy="150"/>
            </a:xfrm>
            <a:custGeom>
              <a:avLst/>
              <a:gdLst>
                <a:gd name="T0" fmla="*/ 0 w 438"/>
                <a:gd name="T1" fmla="*/ 0 h 462"/>
                <a:gd name="T2" fmla="*/ 34 w 438"/>
                <a:gd name="T3" fmla="*/ 12 h 462"/>
                <a:gd name="T4" fmla="*/ 145 w 438"/>
                <a:gd name="T5" fmla="*/ 6 h 462"/>
                <a:gd name="T6" fmla="*/ 170 w 438"/>
                <a:gd name="T7" fmla="*/ 8 h 462"/>
                <a:gd name="T8" fmla="*/ 175 w 438"/>
                <a:gd name="T9" fmla="*/ 19 h 462"/>
                <a:gd name="T10" fmla="*/ 177 w 438"/>
                <a:gd name="T11" fmla="*/ 25 h 462"/>
                <a:gd name="T12" fmla="*/ 167 w 438"/>
                <a:gd name="T13" fmla="*/ 70 h 462"/>
                <a:gd name="T14" fmla="*/ 153 w 438"/>
                <a:gd name="T15" fmla="*/ 129 h 462"/>
                <a:gd name="T16" fmla="*/ 148 w 438"/>
                <a:gd name="T17" fmla="*/ 144 h 462"/>
                <a:gd name="T18" fmla="*/ 145 w 438"/>
                <a:gd name="T19" fmla="*/ 150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8"/>
                <a:gd name="T31" fmla="*/ 0 h 462"/>
                <a:gd name="T32" fmla="*/ 438 w 438"/>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8" h="462">
                  <a:moveTo>
                    <a:pt x="0" y="0"/>
                  </a:moveTo>
                  <a:cubicBezTo>
                    <a:pt x="28" y="11"/>
                    <a:pt x="55" y="26"/>
                    <a:pt x="84" y="36"/>
                  </a:cubicBezTo>
                  <a:cubicBezTo>
                    <a:pt x="176" y="32"/>
                    <a:pt x="268" y="24"/>
                    <a:pt x="360" y="18"/>
                  </a:cubicBezTo>
                  <a:cubicBezTo>
                    <a:pt x="380" y="20"/>
                    <a:pt x="403" y="14"/>
                    <a:pt x="420" y="24"/>
                  </a:cubicBezTo>
                  <a:cubicBezTo>
                    <a:pt x="431" y="30"/>
                    <a:pt x="428" y="48"/>
                    <a:pt x="432" y="60"/>
                  </a:cubicBezTo>
                  <a:cubicBezTo>
                    <a:pt x="434" y="66"/>
                    <a:pt x="438" y="78"/>
                    <a:pt x="438" y="78"/>
                  </a:cubicBezTo>
                  <a:cubicBezTo>
                    <a:pt x="433" y="125"/>
                    <a:pt x="422" y="170"/>
                    <a:pt x="414" y="216"/>
                  </a:cubicBezTo>
                  <a:cubicBezTo>
                    <a:pt x="409" y="277"/>
                    <a:pt x="413" y="343"/>
                    <a:pt x="378" y="396"/>
                  </a:cubicBezTo>
                  <a:cubicBezTo>
                    <a:pt x="374" y="412"/>
                    <a:pt x="371" y="428"/>
                    <a:pt x="366" y="444"/>
                  </a:cubicBezTo>
                  <a:cubicBezTo>
                    <a:pt x="364" y="450"/>
                    <a:pt x="360" y="462"/>
                    <a:pt x="360" y="462"/>
                  </a:cubicBezTo>
                </a:path>
              </a:pathLst>
            </a:custGeom>
            <a:noFill/>
            <a:ln w="9360">
              <a:solidFill>
                <a:srgbClr val="000000"/>
              </a:solidFill>
              <a:round/>
              <a:headEnd/>
              <a:tailEnd/>
            </a:ln>
          </p:spPr>
          <p:txBody>
            <a:bodyPr wrap="none" anchor="ctr"/>
            <a:lstStyle/>
            <a:p>
              <a:endParaRPr lang="en-US"/>
            </a:p>
          </p:txBody>
        </p:sp>
        <p:sp>
          <p:nvSpPr>
            <p:cNvPr id="7201" name="AutoShape 51"/>
            <p:cNvSpPr>
              <a:spLocks noChangeArrowheads="1"/>
            </p:cNvSpPr>
            <p:nvPr/>
          </p:nvSpPr>
          <p:spPr bwMode="auto">
            <a:xfrm>
              <a:off x="2612" y="1484"/>
              <a:ext cx="222" cy="12"/>
            </a:xfrm>
            <a:custGeom>
              <a:avLst/>
              <a:gdLst>
                <a:gd name="T0" fmla="*/ 0 w 552"/>
                <a:gd name="T1" fmla="*/ 6 h 35"/>
                <a:gd name="T2" fmla="*/ 94 w 552"/>
                <a:gd name="T3" fmla="*/ 10 h 35"/>
                <a:gd name="T4" fmla="*/ 222 w 552"/>
                <a:gd name="T5" fmla="*/ 0 h 35"/>
                <a:gd name="T6" fmla="*/ 0 60000 65536"/>
                <a:gd name="T7" fmla="*/ 0 60000 65536"/>
                <a:gd name="T8" fmla="*/ 0 60000 65536"/>
                <a:gd name="T9" fmla="*/ 0 w 552"/>
                <a:gd name="T10" fmla="*/ 0 h 35"/>
                <a:gd name="T11" fmla="*/ 552 w 552"/>
                <a:gd name="T12" fmla="*/ 35 h 35"/>
              </a:gdLst>
              <a:ahLst/>
              <a:cxnLst>
                <a:cxn ang="T6">
                  <a:pos x="T0" y="T1"/>
                </a:cxn>
                <a:cxn ang="T7">
                  <a:pos x="T2" y="T3"/>
                </a:cxn>
                <a:cxn ang="T8">
                  <a:pos x="T4" y="T5"/>
                </a:cxn>
              </a:cxnLst>
              <a:rect l="T9" t="T10" r="T11" b="T12"/>
              <a:pathLst>
                <a:path w="552" h="35">
                  <a:moveTo>
                    <a:pt x="0" y="18"/>
                  </a:moveTo>
                  <a:cubicBezTo>
                    <a:pt x="98" y="33"/>
                    <a:pt x="125" y="35"/>
                    <a:pt x="234" y="30"/>
                  </a:cubicBezTo>
                  <a:cubicBezTo>
                    <a:pt x="339" y="19"/>
                    <a:pt x="446" y="0"/>
                    <a:pt x="552" y="0"/>
                  </a:cubicBezTo>
                </a:path>
              </a:pathLst>
            </a:custGeom>
            <a:noFill/>
            <a:ln w="9360">
              <a:solidFill>
                <a:srgbClr val="000000"/>
              </a:solidFill>
              <a:round/>
              <a:headEnd/>
              <a:tailEnd/>
            </a:ln>
          </p:spPr>
          <p:txBody>
            <a:bodyPr wrap="none" anchor="ctr"/>
            <a:lstStyle/>
            <a:p>
              <a:endParaRPr lang="en-US"/>
            </a:p>
          </p:txBody>
        </p:sp>
      </p:grpSp>
      <p:sp>
        <p:nvSpPr>
          <p:cNvPr id="7186" name="AutoShape 52"/>
          <p:cNvSpPr>
            <a:spLocks noChangeArrowheads="1"/>
          </p:cNvSpPr>
          <p:nvPr/>
        </p:nvSpPr>
        <p:spPr bwMode="auto">
          <a:xfrm>
            <a:off x="3581400" y="2025650"/>
            <a:ext cx="1243013" cy="869950"/>
          </a:xfrm>
          <a:custGeom>
            <a:avLst/>
            <a:gdLst>
              <a:gd name="T0" fmla="*/ 2147483647 w 389"/>
              <a:gd name="T1" fmla="*/ 347236691 h 426"/>
              <a:gd name="T2" fmla="*/ 2147483647 w 389"/>
              <a:gd name="T3" fmla="*/ 257854395 h 426"/>
              <a:gd name="T4" fmla="*/ 2147483647 w 389"/>
              <a:gd name="T5" fmla="*/ 40846812 h 426"/>
              <a:gd name="T6" fmla="*/ 2147483647 w 389"/>
              <a:gd name="T7" fmla="*/ 40846812 h 426"/>
              <a:gd name="T8" fmla="*/ 2147483647 w 389"/>
              <a:gd name="T9" fmla="*/ 0 h 426"/>
              <a:gd name="T10" fmla="*/ 2147483647 w 389"/>
              <a:gd name="T11" fmla="*/ 129685851 h 426"/>
              <a:gd name="T12" fmla="*/ 2147483647 w 389"/>
              <a:gd name="T13" fmla="*/ 306381726 h 426"/>
              <a:gd name="T14" fmla="*/ 2147483647 w 389"/>
              <a:gd name="T15" fmla="*/ 436588290 h 426"/>
              <a:gd name="T16" fmla="*/ 2147483647 w 389"/>
              <a:gd name="T17" fmla="*/ 347236691 h 426"/>
              <a:gd name="T18" fmla="*/ 2147483647 w 389"/>
              <a:gd name="T19" fmla="*/ 388050812 h 426"/>
              <a:gd name="T20" fmla="*/ 2147483647 w 389"/>
              <a:gd name="T21" fmla="*/ 564236185 h 426"/>
              <a:gd name="T22" fmla="*/ 2147483647 w 389"/>
              <a:gd name="T23" fmla="*/ 605050307 h 426"/>
              <a:gd name="T24" fmla="*/ 2147483647 w 389"/>
              <a:gd name="T25" fmla="*/ 824120400 h 426"/>
              <a:gd name="T26" fmla="*/ 2147483647 w 389"/>
              <a:gd name="T27" fmla="*/ 1041671144 h 426"/>
              <a:gd name="T28" fmla="*/ 2147483647 w 389"/>
              <a:gd name="T29" fmla="*/ 1218334504 h 426"/>
              <a:gd name="T30" fmla="*/ 2147483647 w 389"/>
              <a:gd name="T31" fmla="*/ 1348052998 h 426"/>
              <a:gd name="T32" fmla="*/ 2147483647 w 389"/>
              <a:gd name="T33" fmla="*/ 1565571067 h 426"/>
              <a:gd name="T34" fmla="*/ 2147483647 w 389"/>
              <a:gd name="T35" fmla="*/ 1784641160 h 426"/>
              <a:gd name="T36" fmla="*/ 2147483647 w 389"/>
              <a:gd name="T37" fmla="*/ 1912776998 h 426"/>
              <a:gd name="T38" fmla="*/ 2147483647 w 389"/>
              <a:gd name="T39" fmla="*/ 2002159230 h 426"/>
              <a:gd name="T40" fmla="*/ 2147483647 w 389"/>
              <a:gd name="T41" fmla="*/ 2002159230 h 426"/>
              <a:gd name="T42" fmla="*/ 2147483647 w 389"/>
              <a:gd name="T43" fmla="*/ 2091543503 h 426"/>
              <a:gd name="T44" fmla="*/ 2147483647 w 389"/>
              <a:gd name="T45" fmla="*/ 2147483647 h 426"/>
              <a:gd name="T46" fmla="*/ 2147483647 w 389"/>
              <a:gd name="T47" fmla="*/ 2147483647 h 426"/>
              <a:gd name="T48" fmla="*/ 2147483647 w 389"/>
              <a:gd name="T49" fmla="*/ 2147483647 h 426"/>
              <a:gd name="T50" fmla="*/ 2147483647 w 389"/>
              <a:gd name="T51" fmla="*/ 2147483647 h 426"/>
              <a:gd name="T52" fmla="*/ 2147483647 w 389"/>
              <a:gd name="T53" fmla="*/ 2147483647 h 426"/>
              <a:gd name="T54" fmla="*/ 2147483647 w 389"/>
              <a:gd name="T55" fmla="*/ 2147483647 h 426"/>
              <a:gd name="T56" fmla="*/ 2147483647 w 389"/>
              <a:gd name="T57" fmla="*/ 2147483647 h 426"/>
              <a:gd name="T58" fmla="*/ 2147483647 w 389"/>
              <a:gd name="T59" fmla="*/ 2147483647 h 426"/>
              <a:gd name="T60" fmla="*/ 2147483647 w 389"/>
              <a:gd name="T61" fmla="*/ 2147483647 h 426"/>
              <a:gd name="T62" fmla="*/ 2147483647 w 389"/>
              <a:gd name="T63" fmla="*/ 2147483647 h 426"/>
              <a:gd name="T64" fmla="*/ 2147483647 w 389"/>
              <a:gd name="T65" fmla="*/ 2147483647 h 426"/>
              <a:gd name="T66" fmla="*/ 2147483647 w 389"/>
              <a:gd name="T67" fmla="*/ 2147483647 h 426"/>
              <a:gd name="T68" fmla="*/ 2147483647 w 389"/>
              <a:gd name="T69" fmla="*/ 2147483647 h 426"/>
              <a:gd name="T70" fmla="*/ 2147483647 w 389"/>
              <a:gd name="T71" fmla="*/ 2147483647 h 426"/>
              <a:gd name="T72" fmla="*/ 2147483647 w 389"/>
              <a:gd name="T73" fmla="*/ 2147483647 h 426"/>
              <a:gd name="T74" fmla="*/ 2147483647 w 389"/>
              <a:gd name="T75" fmla="*/ 2147483647 h 426"/>
              <a:gd name="T76" fmla="*/ 2147483647 w 389"/>
              <a:gd name="T77" fmla="*/ 2147483647 h 426"/>
              <a:gd name="T78" fmla="*/ 2147483647 w 389"/>
              <a:gd name="T79" fmla="*/ 2147483647 h 426"/>
              <a:gd name="T80" fmla="*/ 1728302787 w 389"/>
              <a:gd name="T81" fmla="*/ 2147483647 h 426"/>
              <a:gd name="T82" fmla="*/ 482311460 w 389"/>
              <a:gd name="T83" fmla="*/ 2147483647 h 426"/>
              <a:gd name="T84" fmla="*/ 241115788 w 389"/>
              <a:gd name="T85" fmla="*/ 2147483647 h 426"/>
              <a:gd name="T86" fmla="*/ 1005284451 w 389"/>
              <a:gd name="T87" fmla="*/ 2147483647 h 426"/>
              <a:gd name="T88" fmla="*/ 1487183504 w 389"/>
              <a:gd name="T89" fmla="*/ 2091543503 h 426"/>
              <a:gd name="T90" fmla="*/ 715620773 w 389"/>
              <a:gd name="T91" fmla="*/ 1961304266 h 426"/>
              <a:gd name="T92" fmla="*/ 482311460 w 389"/>
              <a:gd name="T93" fmla="*/ 1744306941 h 426"/>
              <a:gd name="T94" fmla="*/ 482311460 w 389"/>
              <a:gd name="T95" fmla="*/ 1565571067 h 426"/>
              <a:gd name="T96" fmla="*/ 1487183504 w 389"/>
              <a:gd name="T97" fmla="*/ 1437404597 h 426"/>
              <a:gd name="T98" fmla="*/ 1728302787 w 389"/>
              <a:gd name="T99" fmla="*/ 1258670766 h 426"/>
              <a:gd name="T100" fmla="*/ 2147483647 w 389"/>
              <a:gd name="T101" fmla="*/ 1131022998 h 426"/>
              <a:gd name="T102" fmla="*/ 2147483647 w 389"/>
              <a:gd name="T103" fmla="*/ 1041671144 h 426"/>
              <a:gd name="T104" fmla="*/ 2147483647 w 389"/>
              <a:gd name="T105" fmla="*/ 911431906 h 426"/>
              <a:gd name="T106" fmla="*/ 2147483647 w 389"/>
              <a:gd name="T107" fmla="*/ 824120400 h 426"/>
              <a:gd name="T108" fmla="*/ 2147483647 w 389"/>
              <a:gd name="T109" fmla="*/ 742970017 h 426"/>
              <a:gd name="T110" fmla="*/ 2147483647 w 389"/>
              <a:gd name="T111" fmla="*/ 605050307 h 426"/>
              <a:gd name="T112" fmla="*/ 2147483647 w 389"/>
              <a:gd name="T113" fmla="*/ 523901838 h 426"/>
              <a:gd name="T114" fmla="*/ 2147483647 w 389"/>
              <a:gd name="T115" fmla="*/ 347236691 h 426"/>
              <a:gd name="T116" fmla="*/ 2147483647 w 389"/>
              <a:gd name="T117" fmla="*/ 216999431 h 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9"/>
              <a:gd name="T178" fmla="*/ 0 h 426"/>
              <a:gd name="T179" fmla="*/ 389 w 389"/>
              <a:gd name="T180" fmla="*/ 426 h 4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9" h="426">
                <a:moveTo>
                  <a:pt x="159" y="16"/>
                </a:moveTo>
                <a:lnTo>
                  <a:pt x="215" y="32"/>
                </a:lnTo>
                <a:lnTo>
                  <a:pt x="215" y="38"/>
                </a:lnTo>
                <a:lnTo>
                  <a:pt x="220" y="38"/>
                </a:lnTo>
                <a:lnTo>
                  <a:pt x="220" y="43"/>
                </a:lnTo>
                <a:lnTo>
                  <a:pt x="225" y="43"/>
                </a:lnTo>
                <a:lnTo>
                  <a:pt x="230" y="43"/>
                </a:lnTo>
                <a:lnTo>
                  <a:pt x="230" y="38"/>
                </a:lnTo>
                <a:lnTo>
                  <a:pt x="230" y="32"/>
                </a:lnTo>
                <a:lnTo>
                  <a:pt x="235" y="32"/>
                </a:lnTo>
                <a:lnTo>
                  <a:pt x="235" y="27"/>
                </a:lnTo>
                <a:lnTo>
                  <a:pt x="240" y="21"/>
                </a:lnTo>
                <a:lnTo>
                  <a:pt x="240" y="16"/>
                </a:lnTo>
                <a:lnTo>
                  <a:pt x="240" y="11"/>
                </a:lnTo>
                <a:lnTo>
                  <a:pt x="246" y="5"/>
                </a:lnTo>
                <a:lnTo>
                  <a:pt x="251" y="5"/>
                </a:lnTo>
                <a:lnTo>
                  <a:pt x="256" y="5"/>
                </a:lnTo>
                <a:lnTo>
                  <a:pt x="261" y="5"/>
                </a:lnTo>
                <a:lnTo>
                  <a:pt x="266" y="5"/>
                </a:lnTo>
                <a:lnTo>
                  <a:pt x="271" y="5"/>
                </a:lnTo>
                <a:lnTo>
                  <a:pt x="276" y="5"/>
                </a:lnTo>
                <a:lnTo>
                  <a:pt x="281" y="0"/>
                </a:lnTo>
                <a:lnTo>
                  <a:pt x="286" y="0"/>
                </a:lnTo>
                <a:lnTo>
                  <a:pt x="292" y="0"/>
                </a:lnTo>
                <a:lnTo>
                  <a:pt x="297" y="0"/>
                </a:lnTo>
                <a:lnTo>
                  <a:pt x="302" y="0"/>
                </a:lnTo>
                <a:lnTo>
                  <a:pt x="307" y="5"/>
                </a:lnTo>
                <a:lnTo>
                  <a:pt x="312" y="5"/>
                </a:lnTo>
                <a:lnTo>
                  <a:pt x="312" y="11"/>
                </a:lnTo>
                <a:lnTo>
                  <a:pt x="312" y="16"/>
                </a:lnTo>
                <a:lnTo>
                  <a:pt x="307" y="21"/>
                </a:lnTo>
                <a:lnTo>
                  <a:pt x="307" y="27"/>
                </a:lnTo>
                <a:lnTo>
                  <a:pt x="302" y="27"/>
                </a:lnTo>
                <a:lnTo>
                  <a:pt x="297" y="32"/>
                </a:lnTo>
                <a:lnTo>
                  <a:pt x="292" y="38"/>
                </a:lnTo>
                <a:lnTo>
                  <a:pt x="286" y="43"/>
                </a:lnTo>
                <a:lnTo>
                  <a:pt x="286" y="48"/>
                </a:lnTo>
                <a:lnTo>
                  <a:pt x="286" y="54"/>
                </a:lnTo>
                <a:lnTo>
                  <a:pt x="292" y="54"/>
                </a:lnTo>
                <a:lnTo>
                  <a:pt x="297" y="54"/>
                </a:lnTo>
                <a:lnTo>
                  <a:pt x="302" y="54"/>
                </a:lnTo>
                <a:lnTo>
                  <a:pt x="307" y="54"/>
                </a:lnTo>
                <a:lnTo>
                  <a:pt x="312" y="48"/>
                </a:lnTo>
                <a:lnTo>
                  <a:pt x="317" y="48"/>
                </a:lnTo>
                <a:lnTo>
                  <a:pt x="322" y="43"/>
                </a:lnTo>
                <a:lnTo>
                  <a:pt x="327" y="48"/>
                </a:lnTo>
                <a:lnTo>
                  <a:pt x="333" y="48"/>
                </a:lnTo>
                <a:lnTo>
                  <a:pt x="338" y="48"/>
                </a:lnTo>
                <a:lnTo>
                  <a:pt x="343" y="48"/>
                </a:lnTo>
                <a:lnTo>
                  <a:pt x="348" y="48"/>
                </a:lnTo>
                <a:lnTo>
                  <a:pt x="353" y="48"/>
                </a:lnTo>
                <a:lnTo>
                  <a:pt x="353" y="54"/>
                </a:lnTo>
                <a:lnTo>
                  <a:pt x="358" y="59"/>
                </a:lnTo>
                <a:lnTo>
                  <a:pt x="358" y="65"/>
                </a:lnTo>
                <a:lnTo>
                  <a:pt x="363" y="70"/>
                </a:lnTo>
                <a:lnTo>
                  <a:pt x="368" y="70"/>
                </a:lnTo>
                <a:lnTo>
                  <a:pt x="373" y="75"/>
                </a:lnTo>
                <a:lnTo>
                  <a:pt x="379" y="75"/>
                </a:lnTo>
                <a:lnTo>
                  <a:pt x="384" y="75"/>
                </a:lnTo>
                <a:lnTo>
                  <a:pt x="389" y="75"/>
                </a:lnTo>
                <a:lnTo>
                  <a:pt x="384" y="81"/>
                </a:lnTo>
                <a:lnTo>
                  <a:pt x="384" y="86"/>
                </a:lnTo>
                <a:lnTo>
                  <a:pt x="384" y="92"/>
                </a:lnTo>
                <a:lnTo>
                  <a:pt x="384" y="97"/>
                </a:lnTo>
                <a:lnTo>
                  <a:pt x="384" y="102"/>
                </a:lnTo>
                <a:lnTo>
                  <a:pt x="384" y="108"/>
                </a:lnTo>
                <a:lnTo>
                  <a:pt x="384" y="113"/>
                </a:lnTo>
                <a:lnTo>
                  <a:pt x="389" y="119"/>
                </a:lnTo>
                <a:lnTo>
                  <a:pt x="389" y="124"/>
                </a:lnTo>
                <a:lnTo>
                  <a:pt x="389" y="129"/>
                </a:lnTo>
                <a:lnTo>
                  <a:pt x="384" y="135"/>
                </a:lnTo>
                <a:lnTo>
                  <a:pt x="384" y="140"/>
                </a:lnTo>
                <a:lnTo>
                  <a:pt x="384" y="146"/>
                </a:lnTo>
                <a:lnTo>
                  <a:pt x="379" y="151"/>
                </a:lnTo>
                <a:lnTo>
                  <a:pt x="373" y="151"/>
                </a:lnTo>
                <a:lnTo>
                  <a:pt x="368" y="151"/>
                </a:lnTo>
                <a:lnTo>
                  <a:pt x="368" y="156"/>
                </a:lnTo>
                <a:lnTo>
                  <a:pt x="363" y="156"/>
                </a:lnTo>
                <a:lnTo>
                  <a:pt x="358" y="162"/>
                </a:lnTo>
                <a:lnTo>
                  <a:pt x="358" y="167"/>
                </a:lnTo>
                <a:lnTo>
                  <a:pt x="353" y="173"/>
                </a:lnTo>
                <a:lnTo>
                  <a:pt x="353" y="178"/>
                </a:lnTo>
                <a:lnTo>
                  <a:pt x="353" y="183"/>
                </a:lnTo>
                <a:lnTo>
                  <a:pt x="353" y="189"/>
                </a:lnTo>
                <a:lnTo>
                  <a:pt x="353" y="194"/>
                </a:lnTo>
                <a:lnTo>
                  <a:pt x="353" y="200"/>
                </a:lnTo>
                <a:lnTo>
                  <a:pt x="353" y="205"/>
                </a:lnTo>
                <a:lnTo>
                  <a:pt x="353" y="210"/>
                </a:lnTo>
                <a:lnTo>
                  <a:pt x="353" y="216"/>
                </a:lnTo>
                <a:lnTo>
                  <a:pt x="353" y="221"/>
                </a:lnTo>
                <a:lnTo>
                  <a:pt x="353" y="227"/>
                </a:lnTo>
                <a:lnTo>
                  <a:pt x="348" y="227"/>
                </a:lnTo>
                <a:lnTo>
                  <a:pt x="343" y="232"/>
                </a:lnTo>
                <a:lnTo>
                  <a:pt x="338" y="232"/>
                </a:lnTo>
                <a:lnTo>
                  <a:pt x="333" y="237"/>
                </a:lnTo>
                <a:lnTo>
                  <a:pt x="327" y="237"/>
                </a:lnTo>
                <a:lnTo>
                  <a:pt x="327" y="243"/>
                </a:lnTo>
                <a:lnTo>
                  <a:pt x="322" y="243"/>
                </a:lnTo>
                <a:lnTo>
                  <a:pt x="317" y="243"/>
                </a:lnTo>
                <a:lnTo>
                  <a:pt x="312" y="248"/>
                </a:lnTo>
                <a:lnTo>
                  <a:pt x="307" y="248"/>
                </a:lnTo>
                <a:lnTo>
                  <a:pt x="302" y="248"/>
                </a:lnTo>
                <a:lnTo>
                  <a:pt x="297" y="248"/>
                </a:lnTo>
                <a:lnTo>
                  <a:pt x="292" y="248"/>
                </a:lnTo>
                <a:lnTo>
                  <a:pt x="286" y="248"/>
                </a:lnTo>
                <a:lnTo>
                  <a:pt x="281" y="254"/>
                </a:lnTo>
                <a:lnTo>
                  <a:pt x="276" y="254"/>
                </a:lnTo>
                <a:lnTo>
                  <a:pt x="276" y="259"/>
                </a:lnTo>
                <a:lnTo>
                  <a:pt x="271" y="259"/>
                </a:lnTo>
                <a:lnTo>
                  <a:pt x="266" y="259"/>
                </a:lnTo>
                <a:lnTo>
                  <a:pt x="266" y="264"/>
                </a:lnTo>
                <a:lnTo>
                  <a:pt x="261" y="270"/>
                </a:lnTo>
                <a:lnTo>
                  <a:pt x="261" y="275"/>
                </a:lnTo>
                <a:lnTo>
                  <a:pt x="266" y="281"/>
                </a:lnTo>
                <a:lnTo>
                  <a:pt x="266" y="286"/>
                </a:lnTo>
                <a:lnTo>
                  <a:pt x="266" y="291"/>
                </a:lnTo>
                <a:lnTo>
                  <a:pt x="261" y="297"/>
                </a:lnTo>
                <a:lnTo>
                  <a:pt x="261" y="302"/>
                </a:lnTo>
                <a:lnTo>
                  <a:pt x="261" y="308"/>
                </a:lnTo>
                <a:lnTo>
                  <a:pt x="256" y="313"/>
                </a:lnTo>
                <a:lnTo>
                  <a:pt x="256" y="318"/>
                </a:lnTo>
                <a:lnTo>
                  <a:pt x="256" y="324"/>
                </a:lnTo>
                <a:lnTo>
                  <a:pt x="251" y="329"/>
                </a:lnTo>
                <a:lnTo>
                  <a:pt x="251" y="335"/>
                </a:lnTo>
                <a:lnTo>
                  <a:pt x="251" y="340"/>
                </a:lnTo>
                <a:lnTo>
                  <a:pt x="251" y="345"/>
                </a:lnTo>
                <a:lnTo>
                  <a:pt x="251" y="351"/>
                </a:lnTo>
                <a:lnTo>
                  <a:pt x="251" y="356"/>
                </a:lnTo>
                <a:lnTo>
                  <a:pt x="246" y="362"/>
                </a:lnTo>
                <a:lnTo>
                  <a:pt x="246" y="367"/>
                </a:lnTo>
                <a:lnTo>
                  <a:pt x="246" y="372"/>
                </a:lnTo>
                <a:lnTo>
                  <a:pt x="246" y="378"/>
                </a:lnTo>
                <a:lnTo>
                  <a:pt x="240" y="383"/>
                </a:lnTo>
                <a:lnTo>
                  <a:pt x="240" y="388"/>
                </a:lnTo>
                <a:lnTo>
                  <a:pt x="240" y="394"/>
                </a:lnTo>
                <a:lnTo>
                  <a:pt x="240" y="399"/>
                </a:lnTo>
                <a:lnTo>
                  <a:pt x="240" y="405"/>
                </a:lnTo>
                <a:lnTo>
                  <a:pt x="246" y="410"/>
                </a:lnTo>
                <a:lnTo>
                  <a:pt x="246" y="415"/>
                </a:lnTo>
                <a:lnTo>
                  <a:pt x="246" y="421"/>
                </a:lnTo>
                <a:lnTo>
                  <a:pt x="251" y="421"/>
                </a:lnTo>
                <a:lnTo>
                  <a:pt x="246" y="421"/>
                </a:lnTo>
                <a:lnTo>
                  <a:pt x="240" y="421"/>
                </a:lnTo>
                <a:lnTo>
                  <a:pt x="235" y="421"/>
                </a:lnTo>
                <a:lnTo>
                  <a:pt x="230" y="421"/>
                </a:lnTo>
                <a:lnTo>
                  <a:pt x="230" y="426"/>
                </a:lnTo>
                <a:lnTo>
                  <a:pt x="225" y="421"/>
                </a:lnTo>
                <a:lnTo>
                  <a:pt x="220" y="421"/>
                </a:lnTo>
                <a:lnTo>
                  <a:pt x="215" y="415"/>
                </a:lnTo>
                <a:lnTo>
                  <a:pt x="210" y="415"/>
                </a:lnTo>
                <a:lnTo>
                  <a:pt x="205" y="415"/>
                </a:lnTo>
                <a:lnTo>
                  <a:pt x="200" y="415"/>
                </a:lnTo>
                <a:lnTo>
                  <a:pt x="194" y="415"/>
                </a:lnTo>
                <a:lnTo>
                  <a:pt x="194" y="410"/>
                </a:lnTo>
                <a:lnTo>
                  <a:pt x="189" y="410"/>
                </a:lnTo>
                <a:lnTo>
                  <a:pt x="184" y="410"/>
                </a:lnTo>
                <a:lnTo>
                  <a:pt x="179" y="410"/>
                </a:lnTo>
                <a:lnTo>
                  <a:pt x="174" y="410"/>
                </a:lnTo>
                <a:lnTo>
                  <a:pt x="169" y="410"/>
                </a:lnTo>
                <a:lnTo>
                  <a:pt x="164" y="405"/>
                </a:lnTo>
                <a:lnTo>
                  <a:pt x="159" y="405"/>
                </a:lnTo>
                <a:lnTo>
                  <a:pt x="154" y="405"/>
                </a:lnTo>
                <a:lnTo>
                  <a:pt x="154" y="399"/>
                </a:lnTo>
                <a:lnTo>
                  <a:pt x="148" y="394"/>
                </a:lnTo>
                <a:lnTo>
                  <a:pt x="148" y="388"/>
                </a:lnTo>
                <a:lnTo>
                  <a:pt x="143" y="383"/>
                </a:lnTo>
                <a:lnTo>
                  <a:pt x="138" y="383"/>
                </a:lnTo>
                <a:lnTo>
                  <a:pt x="133" y="383"/>
                </a:lnTo>
                <a:lnTo>
                  <a:pt x="128" y="383"/>
                </a:lnTo>
                <a:lnTo>
                  <a:pt x="123" y="383"/>
                </a:lnTo>
                <a:lnTo>
                  <a:pt x="118" y="378"/>
                </a:lnTo>
                <a:lnTo>
                  <a:pt x="113" y="378"/>
                </a:lnTo>
                <a:lnTo>
                  <a:pt x="113" y="372"/>
                </a:lnTo>
                <a:lnTo>
                  <a:pt x="113" y="367"/>
                </a:lnTo>
                <a:lnTo>
                  <a:pt x="108" y="362"/>
                </a:lnTo>
                <a:lnTo>
                  <a:pt x="102" y="356"/>
                </a:lnTo>
                <a:lnTo>
                  <a:pt x="102" y="351"/>
                </a:lnTo>
                <a:lnTo>
                  <a:pt x="97" y="345"/>
                </a:lnTo>
                <a:lnTo>
                  <a:pt x="97" y="340"/>
                </a:lnTo>
                <a:lnTo>
                  <a:pt x="97" y="335"/>
                </a:lnTo>
                <a:lnTo>
                  <a:pt x="97" y="329"/>
                </a:lnTo>
                <a:lnTo>
                  <a:pt x="97" y="324"/>
                </a:lnTo>
                <a:lnTo>
                  <a:pt x="97" y="318"/>
                </a:lnTo>
                <a:lnTo>
                  <a:pt x="97" y="313"/>
                </a:lnTo>
                <a:lnTo>
                  <a:pt x="102" y="313"/>
                </a:lnTo>
                <a:lnTo>
                  <a:pt x="97" y="308"/>
                </a:lnTo>
                <a:lnTo>
                  <a:pt x="97" y="302"/>
                </a:lnTo>
                <a:lnTo>
                  <a:pt x="97" y="297"/>
                </a:lnTo>
                <a:lnTo>
                  <a:pt x="92" y="291"/>
                </a:lnTo>
                <a:lnTo>
                  <a:pt x="92" y="286"/>
                </a:lnTo>
                <a:lnTo>
                  <a:pt x="87" y="286"/>
                </a:lnTo>
                <a:lnTo>
                  <a:pt x="82" y="281"/>
                </a:lnTo>
                <a:lnTo>
                  <a:pt x="77" y="281"/>
                </a:lnTo>
                <a:lnTo>
                  <a:pt x="72" y="281"/>
                </a:lnTo>
                <a:lnTo>
                  <a:pt x="72" y="275"/>
                </a:lnTo>
                <a:lnTo>
                  <a:pt x="67" y="275"/>
                </a:lnTo>
                <a:lnTo>
                  <a:pt x="67" y="281"/>
                </a:lnTo>
                <a:lnTo>
                  <a:pt x="61" y="281"/>
                </a:lnTo>
                <a:lnTo>
                  <a:pt x="56" y="281"/>
                </a:lnTo>
                <a:lnTo>
                  <a:pt x="51" y="281"/>
                </a:lnTo>
                <a:lnTo>
                  <a:pt x="46" y="281"/>
                </a:lnTo>
                <a:lnTo>
                  <a:pt x="46" y="286"/>
                </a:lnTo>
                <a:lnTo>
                  <a:pt x="41" y="286"/>
                </a:lnTo>
                <a:lnTo>
                  <a:pt x="36" y="286"/>
                </a:lnTo>
                <a:lnTo>
                  <a:pt x="36" y="291"/>
                </a:lnTo>
                <a:lnTo>
                  <a:pt x="31" y="291"/>
                </a:lnTo>
                <a:lnTo>
                  <a:pt x="26" y="297"/>
                </a:lnTo>
                <a:lnTo>
                  <a:pt x="21" y="297"/>
                </a:lnTo>
                <a:lnTo>
                  <a:pt x="15" y="302"/>
                </a:lnTo>
                <a:lnTo>
                  <a:pt x="10" y="302"/>
                </a:lnTo>
                <a:lnTo>
                  <a:pt x="5" y="308"/>
                </a:lnTo>
                <a:lnTo>
                  <a:pt x="0" y="313"/>
                </a:lnTo>
                <a:lnTo>
                  <a:pt x="0" y="308"/>
                </a:lnTo>
                <a:lnTo>
                  <a:pt x="5" y="302"/>
                </a:lnTo>
                <a:lnTo>
                  <a:pt x="5" y="297"/>
                </a:lnTo>
                <a:lnTo>
                  <a:pt x="10" y="291"/>
                </a:lnTo>
                <a:lnTo>
                  <a:pt x="10" y="286"/>
                </a:lnTo>
                <a:lnTo>
                  <a:pt x="10" y="281"/>
                </a:lnTo>
                <a:lnTo>
                  <a:pt x="15" y="275"/>
                </a:lnTo>
                <a:lnTo>
                  <a:pt x="21" y="270"/>
                </a:lnTo>
                <a:lnTo>
                  <a:pt x="26" y="270"/>
                </a:lnTo>
                <a:lnTo>
                  <a:pt x="26" y="264"/>
                </a:lnTo>
                <a:lnTo>
                  <a:pt x="31" y="264"/>
                </a:lnTo>
                <a:lnTo>
                  <a:pt x="36" y="259"/>
                </a:lnTo>
                <a:lnTo>
                  <a:pt x="31" y="259"/>
                </a:lnTo>
                <a:lnTo>
                  <a:pt x="31" y="254"/>
                </a:lnTo>
                <a:lnTo>
                  <a:pt x="26" y="254"/>
                </a:lnTo>
                <a:lnTo>
                  <a:pt x="21" y="254"/>
                </a:lnTo>
                <a:lnTo>
                  <a:pt x="15" y="248"/>
                </a:lnTo>
                <a:lnTo>
                  <a:pt x="15" y="243"/>
                </a:lnTo>
                <a:lnTo>
                  <a:pt x="15" y="237"/>
                </a:lnTo>
                <a:lnTo>
                  <a:pt x="15" y="232"/>
                </a:lnTo>
                <a:lnTo>
                  <a:pt x="10" y="227"/>
                </a:lnTo>
                <a:lnTo>
                  <a:pt x="10" y="221"/>
                </a:lnTo>
                <a:lnTo>
                  <a:pt x="10" y="216"/>
                </a:lnTo>
                <a:lnTo>
                  <a:pt x="5" y="210"/>
                </a:lnTo>
                <a:lnTo>
                  <a:pt x="5" y="205"/>
                </a:lnTo>
                <a:lnTo>
                  <a:pt x="5" y="200"/>
                </a:lnTo>
                <a:lnTo>
                  <a:pt x="10" y="200"/>
                </a:lnTo>
                <a:lnTo>
                  <a:pt x="10" y="194"/>
                </a:lnTo>
                <a:lnTo>
                  <a:pt x="15" y="194"/>
                </a:lnTo>
                <a:lnTo>
                  <a:pt x="15" y="189"/>
                </a:lnTo>
                <a:lnTo>
                  <a:pt x="21" y="189"/>
                </a:lnTo>
                <a:lnTo>
                  <a:pt x="26" y="183"/>
                </a:lnTo>
                <a:lnTo>
                  <a:pt x="31" y="178"/>
                </a:lnTo>
                <a:lnTo>
                  <a:pt x="31" y="173"/>
                </a:lnTo>
                <a:lnTo>
                  <a:pt x="31" y="167"/>
                </a:lnTo>
                <a:lnTo>
                  <a:pt x="31" y="162"/>
                </a:lnTo>
                <a:lnTo>
                  <a:pt x="31" y="156"/>
                </a:lnTo>
                <a:lnTo>
                  <a:pt x="36" y="156"/>
                </a:lnTo>
                <a:lnTo>
                  <a:pt x="41" y="156"/>
                </a:lnTo>
                <a:lnTo>
                  <a:pt x="41" y="151"/>
                </a:lnTo>
                <a:lnTo>
                  <a:pt x="46" y="146"/>
                </a:lnTo>
                <a:lnTo>
                  <a:pt x="51" y="140"/>
                </a:lnTo>
                <a:lnTo>
                  <a:pt x="56" y="140"/>
                </a:lnTo>
                <a:lnTo>
                  <a:pt x="61" y="140"/>
                </a:lnTo>
                <a:lnTo>
                  <a:pt x="67" y="135"/>
                </a:lnTo>
                <a:lnTo>
                  <a:pt x="67" y="140"/>
                </a:lnTo>
                <a:lnTo>
                  <a:pt x="72" y="135"/>
                </a:lnTo>
                <a:lnTo>
                  <a:pt x="72" y="129"/>
                </a:lnTo>
                <a:lnTo>
                  <a:pt x="77" y="124"/>
                </a:lnTo>
                <a:lnTo>
                  <a:pt x="82" y="124"/>
                </a:lnTo>
                <a:lnTo>
                  <a:pt x="87" y="124"/>
                </a:lnTo>
                <a:lnTo>
                  <a:pt x="87" y="119"/>
                </a:lnTo>
                <a:lnTo>
                  <a:pt x="87" y="113"/>
                </a:lnTo>
                <a:lnTo>
                  <a:pt x="87" y="108"/>
                </a:lnTo>
                <a:lnTo>
                  <a:pt x="92" y="108"/>
                </a:lnTo>
                <a:lnTo>
                  <a:pt x="92" y="102"/>
                </a:lnTo>
                <a:lnTo>
                  <a:pt x="97" y="97"/>
                </a:lnTo>
                <a:lnTo>
                  <a:pt x="97" y="102"/>
                </a:lnTo>
                <a:lnTo>
                  <a:pt x="102" y="102"/>
                </a:lnTo>
                <a:lnTo>
                  <a:pt x="102" y="97"/>
                </a:lnTo>
                <a:lnTo>
                  <a:pt x="108" y="97"/>
                </a:lnTo>
                <a:lnTo>
                  <a:pt x="113" y="97"/>
                </a:lnTo>
                <a:lnTo>
                  <a:pt x="118" y="92"/>
                </a:lnTo>
                <a:lnTo>
                  <a:pt x="123" y="86"/>
                </a:lnTo>
                <a:lnTo>
                  <a:pt x="123" y="81"/>
                </a:lnTo>
                <a:lnTo>
                  <a:pt x="128" y="75"/>
                </a:lnTo>
                <a:lnTo>
                  <a:pt x="133" y="75"/>
                </a:lnTo>
                <a:lnTo>
                  <a:pt x="138" y="75"/>
                </a:lnTo>
                <a:lnTo>
                  <a:pt x="138" y="70"/>
                </a:lnTo>
                <a:lnTo>
                  <a:pt x="138" y="65"/>
                </a:lnTo>
                <a:lnTo>
                  <a:pt x="143" y="65"/>
                </a:lnTo>
                <a:lnTo>
                  <a:pt x="148" y="65"/>
                </a:lnTo>
                <a:lnTo>
                  <a:pt x="154" y="65"/>
                </a:lnTo>
                <a:lnTo>
                  <a:pt x="154" y="59"/>
                </a:lnTo>
                <a:lnTo>
                  <a:pt x="159" y="59"/>
                </a:lnTo>
                <a:lnTo>
                  <a:pt x="159" y="54"/>
                </a:lnTo>
                <a:lnTo>
                  <a:pt x="164" y="48"/>
                </a:lnTo>
                <a:lnTo>
                  <a:pt x="164" y="43"/>
                </a:lnTo>
                <a:lnTo>
                  <a:pt x="164" y="38"/>
                </a:lnTo>
                <a:lnTo>
                  <a:pt x="164" y="32"/>
                </a:lnTo>
                <a:lnTo>
                  <a:pt x="159" y="32"/>
                </a:lnTo>
                <a:lnTo>
                  <a:pt x="159" y="27"/>
                </a:lnTo>
                <a:lnTo>
                  <a:pt x="154" y="27"/>
                </a:lnTo>
                <a:lnTo>
                  <a:pt x="154" y="21"/>
                </a:lnTo>
                <a:lnTo>
                  <a:pt x="154" y="16"/>
                </a:lnTo>
                <a:lnTo>
                  <a:pt x="159" y="16"/>
                </a:lnTo>
                <a:close/>
              </a:path>
            </a:pathLst>
          </a:custGeom>
          <a:solidFill>
            <a:srgbClr val="FFFF66">
              <a:alpha val="70979"/>
            </a:srgbClr>
          </a:solidFill>
          <a:ln w="7920">
            <a:solidFill>
              <a:srgbClr val="000000"/>
            </a:solidFill>
            <a:round/>
            <a:headEnd/>
            <a:tailEnd/>
          </a:ln>
        </p:spPr>
        <p:txBody>
          <a:bodyPr wrap="none" anchor="ctr"/>
          <a:lstStyle/>
          <a:p>
            <a:endParaRPr lang="en-US"/>
          </a:p>
        </p:txBody>
      </p:sp>
      <p:sp>
        <p:nvSpPr>
          <p:cNvPr id="195637" name="Freeform 53"/>
          <p:cNvSpPr>
            <a:spLocks noChangeArrowheads="1"/>
          </p:cNvSpPr>
          <p:nvPr/>
        </p:nvSpPr>
        <p:spPr bwMode="auto">
          <a:xfrm>
            <a:off x="4038600" y="2514600"/>
            <a:ext cx="442913" cy="349250"/>
          </a:xfrm>
          <a:custGeom>
            <a:avLst/>
            <a:gdLst>
              <a:gd name="T0" fmla="*/ 257 w 279"/>
              <a:gd name="T1" fmla="*/ 0 h 172"/>
              <a:gd name="T2" fmla="*/ 37 w 279"/>
              <a:gd name="T3" fmla="*/ 38 h 172"/>
              <a:gd name="T4" fmla="*/ 29 w 279"/>
              <a:gd name="T5" fmla="*/ 114 h 172"/>
              <a:gd name="T6" fmla="*/ 6 w 279"/>
              <a:gd name="T7" fmla="*/ 129 h 172"/>
              <a:gd name="T8" fmla="*/ 37 w 279"/>
              <a:gd name="T9" fmla="*/ 122 h 172"/>
              <a:gd name="T10" fmla="*/ 279 w 279"/>
              <a:gd name="T11" fmla="*/ 76 h 172"/>
              <a:gd name="T12" fmla="*/ 264 w 279"/>
              <a:gd name="T13" fmla="*/ 23 h 172"/>
              <a:gd name="T14" fmla="*/ 257 w 279"/>
              <a:gd name="T15" fmla="*/ 0 h 172"/>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172"/>
              <a:gd name="T26" fmla="*/ 279 w 27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172">
                <a:moveTo>
                  <a:pt x="257" y="0"/>
                </a:moveTo>
                <a:cubicBezTo>
                  <a:pt x="183" y="26"/>
                  <a:pt x="116" y="32"/>
                  <a:pt x="37" y="38"/>
                </a:cubicBezTo>
                <a:cubicBezTo>
                  <a:pt x="34" y="63"/>
                  <a:pt x="37" y="90"/>
                  <a:pt x="29" y="114"/>
                </a:cubicBezTo>
                <a:cubicBezTo>
                  <a:pt x="26" y="123"/>
                  <a:pt x="0" y="123"/>
                  <a:pt x="6" y="129"/>
                </a:cubicBezTo>
                <a:cubicBezTo>
                  <a:pt x="13" y="136"/>
                  <a:pt x="27" y="124"/>
                  <a:pt x="37" y="122"/>
                </a:cubicBezTo>
                <a:cubicBezTo>
                  <a:pt x="112" y="67"/>
                  <a:pt x="250" y="172"/>
                  <a:pt x="279" y="76"/>
                </a:cubicBezTo>
                <a:cubicBezTo>
                  <a:pt x="274" y="58"/>
                  <a:pt x="274" y="39"/>
                  <a:pt x="264" y="23"/>
                </a:cubicBezTo>
                <a:cubicBezTo>
                  <a:pt x="256" y="10"/>
                  <a:pt x="182" y="0"/>
                  <a:pt x="257" y="0"/>
                </a:cubicBezTo>
                <a:close/>
              </a:path>
            </a:pathLst>
          </a:custGeom>
          <a:solidFill>
            <a:srgbClr val="0000FF"/>
          </a:solidFill>
          <a:ln w="9360">
            <a:solidFill>
              <a:srgbClr val="000000"/>
            </a:solidFill>
            <a:round/>
            <a:headEnd/>
            <a:tailEnd/>
          </a:ln>
        </p:spPr>
        <p:txBody>
          <a:bodyPr wrap="none" anchor="ctr"/>
          <a:lstStyle/>
          <a:p>
            <a:endParaRPr lang="en-US"/>
          </a:p>
        </p:txBody>
      </p:sp>
      <p:sp>
        <p:nvSpPr>
          <p:cNvPr id="195638" name="Rectangle 54"/>
          <p:cNvSpPr>
            <a:spLocks noChangeArrowheads="1"/>
          </p:cNvSpPr>
          <p:nvPr/>
        </p:nvSpPr>
        <p:spPr bwMode="auto">
          <a:xfrm>
            <a:off x="762000" y="304800"/>
            <a:ext cx="7772400" cy="609600"/>
          </a:xfrm>
          <a:prstGeom prst="rect">
            <a:avLst/>
          </a:prstGeom>
          <a:noFill/>
          <a:ln w="9525">
            <a:noFill/>
            <a:round/>
            <a:headEnd/>
            <a:tailEnd/>
          </a:ln>
          <a:effectLst/>
        </p:spPr>
        <p:txBody>
          <a:bodyPr lIns="92160" tIns="46080" rIns="92160" bIns="46080" anchor="ctr"/>
          <a:lstStyle/>
          <a:p>
            <a:pPr>
              <a:buClr>
                <a:srgbClr val="0033CC"/>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500" b="1">
                <a:solidFill>
                  <a:srgbClr val="0033CC"/>
                </a:solidFill>
                <a:effectLst>
                  <a:outerShdw blurRad="38100" dist="38100" dir="2700000" algn="tl">
                    <a:srgbClr val="C0C0C0"/>
                  </a:outerShdw>
                </a:effectLst>
                <a:latin typeface="Arial" charset="0"/>
                <a:ea typeface="Arial Unicode MS" pitchFamily="34" charset="-128"/>
                <a:cs typeface="Arial Unicode MS" pitchFamily="34" charset="-128"/>
              </a:rPr>
              <a:t>The Health Care Delivery System of Nepal</a:t>
            </a:r>
          </a:p>
        </p:txBody>
      </p:sp>
      <p:grpSp>
        <p:nvGrpSpPr>
          <p:cNvPr id="6" name="Group 55"/>
          <p:cNvGrpSpPr>
            <a:grpSpLocks/>
          </p:cNvGrpSpPr>
          <p:nvPr/>
        </p:nvGrpSpPr>
        <p:grpSpPr bwMode="auto">
          <a:xfrm>
            <a:off x="6705600" y="1600200"/>
            <a:ext cx="2281238" cy="3195638"/>
            <a:chOff x="4320" y="720"/>
            <a:chExt cx="1437" cy="2013"/>
          </a:xfrm>
        </p:grpSpPr>
        <p:pic>
          <p:nvPicPr>
            <p:cNvPr id="7190" name="Picture 56"/>
            <p:cNvPicPr>
              <a:picLocks noChangeAspect="1" noChangeArrowheads="1"/>
            </p:cNvPicPr>
            <p:nvPr/>
          </p:nvPicPr>
          <p:blipFill>
            <a:blip r:embed="rId6" cstate="print"/>
            <a:srcRect/>
            <a:stretch>
              <a:fillRect/>
            </a:stretch>
          </p:blipFill>
          <p:spPr bwMode="auto">
            <a:xfrm>
              <a:off x="4320" y="720"/>
              <a:ext cx="1438" cy="2014"/>
            </a:xfrm>
            <a:prstGeom prst="rect">
              <a:avLst/>
            </a:prstGeom>
            <a:noFill/>
            <a:ln w="9525">
              <a:noFill/>
              <a:round/>
              <a:headEnd/>
              <a:tailEnd/>
            </a:ln>
          </p:spPr>
        </p:pic>
        <p:sp>
          <p:nvSpPr>
            <p:cNvPr id="7191" name="Text Box 57"/>
            <p:cNvSpPr txBox="1">
              <a:spLocks noChangeArrowheads="1"/>
            </p:cNvSpPr>
            <p:nvPr/>
          </p:nvSpPr>
          <p:spPr bwMode="auto">
            <a:xfrm>
              <a:off x="4320" y="720"/>
              <a:ext cx="1438" cy="2014"/>
            </a:xfrm>
            <a:prstGeom prst="rect">
              <a:avLst/>
            </a:prstGeom>
            <a:noFill/>
            <a:ln w="9525">
              <a:no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box(in)">
                                      <p:cBhvr additive="repl">
                                        <p:cTn id="7" dur="500"/>
                                        <p:tgtEl>
                                          <p:spTgt spid="5"/>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95603"/>
                                        </p:tgtEl>
                                        <p:attrNameLst>
                                          <p:attrName>style.visibility</p:attrName>
                                        </p:attrNameLst>
                                      </p:cBhvr>
                                      <p:to>
                                        <p:strVal val="visible"/>
                                      </p:to>
                                    </p:set>
                                    <p:animEffect transition="in" filter="blinds(horizontal)">
                                      <p:cBhvr additive="repl">
                                        <p:cTn id="10" dur="500"/>
                                        <p:tgtEl>
                                          <p:spTgt spid="19560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additive="repl">
                                        <p:cTn id="14" dur="1" fill="hold">
                                          <p:stCondLst>
                                            <p:cond delay="0"/>
                                          </p:stCondLst>
                                        </p:cTn>
                                        <p:tgtEl>
                                          <p:spTgt spid="195637"/>
                                        </p:tgtEl>
                                        <p:attrNameLst>
                                          <p:attrName>style.visibility</p:attrName>
                                        </p:attrNameLst>
                                      </p:cBhvr>
                                      <p:to>
                                        <p:strVal val="visible"/>
                                      </p:to>
                                    </p:set>
                                    <p:animEffect transition="in" filter="checkerboard(across)">
                                      <p:cBhvr additive="repl">
                                        <p:cTn id="15" dur="500"/>
                                        <p:tgtEl>
                                          <p:spTgt spid="19563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additive="repl">
                                        <p:cTn id="19" dur="1" fill="hold">
                                          <p:stCondLst>
                                            <p:cond delay="0"/>
                                          </p:stCondLst>
                                        </p:cTn>
                                        <p:tgtEl>
                                          <p:spTgt spid="195599"/>
                                        </p:tgtEl>
                                        <p:attrNameLst>
                                          <p:attrName>style.visibility</p:attrName>
                                        </p:attrNameLst>
                                      </p:cBhvr>
                                      <p:to>
                                        <p:strVal val="visible"/>
                                      </p:to>
                                    </p:set>
                                    <p:animEffect transition="in" filter="checkerboard(across)">
                                      <p:cBhvr additive="repl">
                                        <p:cTn id="20" dur="500"/>
                                        <p:tgtEl>
                                          <p:spTgt spid="195599"/>
                                        </p:tgtEl>
                                      </p:cBhvr>
                                    </p:animEffect>
                                  </p:childTnLst>
                                </p:cTn>
                              </p:par>
                              <p:par>
                                <p:cTn id="21" presetID="5" presetClass="entr" presetSubtype="10" fill="hold" grpId="0" nodeType="withEffect">
                                  <p:stCondLst>
                                    <p:cond delay="0"/>
                                  </p:stCondLst>
                                  <p:childTnLst>
                                    <p:set>
                                      <p:cBhvr additive="repl">
                                        <p:cTn id="22" dur="1" fill="hold">
                                          <p:stCondLst>
                                            <p:cond delay="0"/>
                                          </p:stCondLst>
                                        </p:cTn>
                                        <p:tgtEl>
                                          <p:spTgt spid="195600"/>
                                        </p:tgtEl>
                                        <p:attrNameLst>
                                          <p:attrName>style.visibility</p:attrName>
                                        </p:attrNameLst>
                                      </p:cBhvr>
                                      <p:to>
                                        <p:strVal val="visible"/>
                                      </p:to>
                                    </p:set>
                                    <p:animEffect transition="in" filter="checkerboard(across)">
                                      <p:cBhvr additive="repl">
                                        <p:cTn id="23" dur="500"/>
                                        <p:tgtEl>
                                          <p:spTgt spid="195600"/>
                                        </p:tgtEl>
                                      </p:cBhvr>
                                    </p:animEffect>
                                  </p:childTnLst>
                                </p:cTn>
                              </p:par>
                              <p:par>
                                <p:cTn id="24" presetID="5" presetClass="entr" presetSubtype="10" fill="hold" nodeType="withEffect">
                                  <p:stCondLst>
                                    <p:cond delay="0"/>
                                  </p:stCondLst>
                                  <p:childTnLst>
                                    <p:set>
                                      <p:cBhvr additive="repl">
                                        <p:cTn id="25" dur="1" fill="hold">
                                          <p:stCondLst>
                                            <p:cond delay="0"/>
                                          </p:stCondLst>
                                        </p:cTn>
                                        <p:tgtEl>
                                          <p:spTgt spid="2"/>
                                        </p:tgtEl>
                                        <p:attrNameLst>
                                          <p:attrName>style.visibility</p:attrName>
                                        </p:attrNameLst>
                                      </p:cBhvr>
                                      <p:to>
                                        <p:strVal val="visible"/>
                                      </p:to>
                                    </p:set>
                                    <p:animEffect transition="in" filter="checkerboard(across)">
                                      <p:cBhvr additive="repl">
                                        <p:cTn id="26" dur="500"/>
                                        <p:tgtEl>
                                          <p:spTgt spid="2"/>
                                        </p:tgtEl>
                                      </p:cBhvr>
                                    </p:animEffect>
                                  </p:childTnLst>
                                </p:cTn>
                              </p:par>
                              <p:par>
                                <p:cTn id="27" presetID="4" presetClass="entr" presetSubtype="16" fill="hold" nodeType="withEffect">
                                  <p:stCondLst>
                                    <p:cond delay="0"/>
                                  </p:stCondLst>
                                  <p:childTnLst>
                                    <p:set>
                                      <p:cBhvr additive="repl">
                                        <p:cTn id="28" dur="1" fill="hold">
                                          <p:stCondLst>
                                            <p:cond delay="0"/>
                                          </p:stCondLst>
                                        </p:cTn>
                                        <p:tgtEl>
                                          <p:spTgt spid="195604"/>
                                        </p:tgtEl>
                                        <p:attrNameLst>
                                          <p:attrName>style.visibility</p:attrName>
                                        </p:attrNameLst>
                                      </p:cBhvr>
                                      <p:to>
                                        <p:strVal val="visible"/>
                                      </p:to>
                                    </p:set>
                                    <p:animEffect transition="in" filter="box(in)">
                                      <p:cBhvr additive="repl">
                                        <p:cTn id="29" dur="500"/>
                                        <p:tgtEl>
                                          <p:spTgt spid="19560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195598"/>
                                        </p:tgtEl>
                                        <p:attrNameLst>
                                          <p:attrName>style.visibility</p:attrName>
                                        </p:attrNameLst>
                                      </p:cBhvr>
                                      <p:to>
                                        <p:strVal val="visible"/>
                                      </p:to>
                                    </p:set>
                                    <p:animEffect transition="in" filter="blinds(horizontal)">
                                      <p:cBhvr additive="repl">
                                        <p:cTn id="34" dur="500"/>
                                        <p:tgtEl>
                                          <p:spTgt spid="195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9" grpId="0" animBg="1"/>
      <p:bldP spid="195600" grpId="0" animBg="1"/>
      <p:bldP spid="1956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8224838" cy="838200"/>
          </a:xfrm>
        </p:spPr>
        <p:txBody>
          <a:bodyPr/>
          <a:lstStyle/>
          <a:p>
            <a:r>
              <a:rPr lang="en-US" dirty="0" smtClean="0"/>
              <a:t>Who are FCHVs ?</a:t>
            </a:r>
            <a:endParaRPr lang="en-US" dirty="0"/>
          </a:p>
        </p:txBody>
      </p:sp>
      <p:sp>
        <p:nvSpPr>
          <p:cNvPr id="3" name="Content Placeholder 2"/>
          <p:cNvSpPr>
            <a:spLocks noGrp="1"/>
          </p:cNvSpPr>
          <p:nvPr>
            <p:ph idx="1"/>
          </p:nvPr>
        </p:nvSpPr>
        <p:spPr>
          <a:xfrm>
            <a:off x="381000" y="2901950"/>
            <a:ext cx="8375650" cy="3956050"/>
          </a:xfrm>
        </p:spPr>
        <p:txBody>
          <a:bodyPr/>
          <a:lstStyle/>
          <a:p>
            <a:r>
              <a:rPr lang="en-US" dirty="0" smtClean="0"/>
              <a:t>Women who are willing to work as a volunteer and selected by Health Mother’s Group (HMG) from community</a:t>
            </a:r>
          </a:p>
          <a:p>
            <a:r>
              <a:rPr lang="en-US" dirty="0" smtClean="0"/>
              <a:t>These  volunteers  support health related program implementation in their areas</a:t>
            </a:r>
          </a:p>
          <a:p>
            <a:r>
              <a:rPr lang="en-US" dirty="0" smtClean="0"/>
              <a:t>FCHV can work as a FCHV up to the age of 60 years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0"/>
            <a:ext cx="7081838" cy="530225"/>
          </a:xfrm>
        </p:spPr>
        <p:txBody>
          <a:bodyPr/>
          <a:lstStyle/>
          <a:p>
            <a:r>
              <a:rPr lang="en-US" u="sng" dirty="0" smtClean="0"/>
              <a:t>FCHV Supported activities</a:t>
            </a:r>
            <a:endParaRPr lang="en-US" u="sng" dirty="0"/>
          </a:p>
        </p:txBody>
      </p:sp>
      <p:sp>
        <p:nvSpPr>
          <p:cNvPr id="3" name="Content Placeholder 2"/>
          <p:cNvSpPr>
            <a:spLocks noGrp="1"/>
          </p:cNvSpPr>
          <p:nvPr>
            <p:ph idx="1"/>
          </p:nvPr>
        </p:nvSpPr>
        <p:spPr>
          <a:xfrm>
            <a:off x="304800" y="2362200"/>
            <a:ext cx="8839200" cy="3657600"/>
          </a:xfrm>
        </p:spPr>
        <p:txBody>
          <a:bodyPr/>
          <a:lstStyle/>
          <a:p>
            <a:pPr>
              <a:buNone/>
            </a:pPr>
            <a:r>
              <a:rPr lang="en-US" dirty="0" smtClean="0"/>
              <a:t>Family Planning 							Safe motherhood</a:t>
            </a:r>
          </a:p>
          <a:p>
            <a:pPr>
              <a:buNone/>
            </a:pPr>
            <a:r>
              <a:rPr lang="en-US" dirty="0" smtClean="0"/>
              <a:t>Newborn Health Care						Immunization</a:t>
            </a:r>
          </a:p>
          <a:p>
            <a:pPr>
              <a:buNone/>
            </a:pPr>
            <a:r>
              <a:rPr lang="en-US" dirty="0" smtClean="0"/>
              <a:t>Nutrition									Diarrhea</a:t>
            </a:r>
          </a:p>
          <a:p>
            <a:pPr>
              <a:buNone/>
            </a:pPr>
            <a:r>
              <a:rPr lang="en-US" dirty="0" smtClean="0"/>
              <a:t>Communicable and epidemic diseases		Acute respiratory diseases</a:t>
            </a:r>
          </a:p>
          <a:p>
            <a:pPr>
              <a:buNone/>
            </a:pPr>
            <a:r>
              <a:rPr lang="en-US" dirty="0" smtClean="0"/>
              <a:t>Other national program 					Environmental sanitation</a:t>
            </a:r>
          </a:p>
          <a:p>
            <a:pPr>
              <a:buNone/>
            </a:pPr>
            <a:r>
              <a:rPr lang="en-US" dirty="0" smtClean="0"/>
              <a:t>Support in community based program	 	Health education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95400"/>
            <a:ext cx="7081838" cy="533400"/>
          </a:xfrm>
        </p:spPr>
        <p:txBody>
          <a:bodyPr/>
          <a:lstStyle/>
          <a:p>
            <a:r>
              <a:rPr lang="en-US" b="1" dirty="0" smtClean="0"/>
              <a:t>Role of FCHV</a:t>
            </a:r>
            <a:endParaRPr lang="en-US" b="1" dirty="0"/>
          </a:p>
        </p:txBody>
      </p:sp>
      <p:sp>
        <p:nvSpPr>
          <p:cNvPr id="3" name="Content Placeholder 2"/>
          <p:cNvSpPr>
            <a:spLocks noGrp="1"/>
          </p:cNvSpPr>
          <p:nvPr>
            <p:ph idx="1"/>
          </p:nvPr>
        </p:nvSpPr>
        <p:spPr>
          <a:xfrm>
            <a:off x="381000" y="1828800"/>
            <a:ext cx="8299450" cy="4800600"/>
          </a:xfrm>
        </p:spPr>
        <p:txBody>
          <a:bodyPr/>
          <a:lstStyle/>
          <a:p>
            <a:pPr>
              <a:buNone/>
            </a:pPr>
            <a:r>
              <a:rPr lang="en-US" dirty="0" smtClean="0"/>
              <a:t>	</a:t>
            </a:r>
          </a:p>
          <a:p>
            <a:r>
              <a:rPr lang="en-US" dirty="0" smtClean="0"/>
              <a:t>Promote utilization of available health services and raises awareness on health through mother’s group</a:t>
            </a:r>
          </a:p>
          <a:p>
            <a:endParaRPr lang="en-US" dirty="0" smtClean="0"/>
          </a:p>
          <a:p>
            <a:r>
              <a:rPr lang="en-US" dirty="0" smtClean="0"/>
              <a:t>Support selected drug distribution and disease management activities</a:t>
            </a:r>
          </a:p>
          <a:p>
            <a:endParaRPr lang="en-US" dirty="0" smtClean="0"/>
          </a:p>
          <a:p>
            <a:r>
              <a:rPr lang="en-US" dirty="0" smtClean="0"/>
              <a:t>Submit monthly report to local health institution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1"/>
            <a:ext cx="8148638" cy="914400"/>
          </a:xfrm>
        </p:spPr>
        <p:txBody>
          <a:bodyPr/>
          <a:lstStyle/>
          <a:p>
            <a:r>
              <a:rPr lang="en-US" sz="3200" b="1" dirty="0" smtClean="0"/>
              <a:t>Capacity Building and Motivational Activities for FCHV</a:t>
            </a:r>
            <a:endParaRPr lang="en-US" sz="3200" b="1" dirty="0"/>
          </a:p>
        </p:txBody>
      </p:sp>
      <p:sp>
        <p:nvSpPr>
          <p:cNvPr id="3" name="Content Placeholder 2"/>
          <p:cNvSpPr>
            <a:spLocks noGrp="1"/>
          </p:cNvSpPr>
          <p:nvPr>
            <p:ph idx="1"/>
          </p:nvPr>
        </p:nvSpPr>
        <p:spPr>
          <a:xfrm>
            <a:off x="381000" y="1905000"/>
            <a:ext cx="8458200" cy="4953000"/>
          </a:xfrm>
        </p:spPr>
        <p:txBody>
          <a:bodyPr/>
          <a:lstStyle/>
          <a:p>
            <a:r>
              <a:rPr lang="en-US" dirty="0" smtClean="0"/>
              <a:t>Provide 18 days training</a:t>
            </a:r>
          </a:p>
          <a:p>
            <a:r>
              <a:rPr lang="en-US" dirty="0" smtClean="0"/>
              <a:t>Celebration of  FCHV Day and Prize distribution on international volunteer’s day (5</a:t>
            </a:r>
            <a:r>
              <a:rPr lang="en-US" baseline="30000" dirty="0" smtClean="0"/>
              <a:t>th</a:t>
            </a:r>
            <a:r>
              <a:rPr lang="en-US" dirty="0" smtClean="0"/>
              <a:t> December)</a:t>
            </a:r>
          </a:p>
          <a:p>
            <a:r>
              <a:rPr lang="en-US" dirty="0" smtClean="0"/>
              <a:t>Provision of Free health care services</a:t>
            </a:r>
          </a:p>
          <a:p>
            <a:r>
              <a:rPr lang="en-US" dirty="0" smtClean="0"/>
              <a:t>Observation visits (National &amp; International)</a:t>
            </a:r>
          </a:p>
          <a:p>
            <a:r>
              <a:rPr lang="en-US" dirty="0" smtClean="0"/>
              <a:t>Provided identity Card, dress  and Program Logo</a:t>
            </a:r>
          </a:p>
          <a:p>
            <a:r>
              <a:rPr lang="en-US" dirty="0" smtClean="0"/>
              <a:t>Recently , postal stamp is issued with FCHV logo </a:t>
            </a:r>
          </a:p>
          <a:p>
            <a:r>
              <a:rPr lang="en-US" dirty="0" smtClean="0"/>
              <a:t>Other facilities from local level</a:t>
            </a:r>
          </a:p>
          <a:p>
            <a:pPr lvl="1"/>
            <a:r>
              <a:rPr lang="en-US" dirty="0" smtClean="0"/>
              <a:t>Bicycle, Watch, Water Filter, Umbrella, Torch Light, Dress etc.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1295400"/>
            <a:ext cx="8224838" cy="682625"/>
          </a:xfrm>
        </p:spPr>
        <p:txBody>
          <a:bodyPr/>
          <a:lstStyle/>
          <a:p>
            <a:r>
              <a:rPr lang="en-US" b="1" dirty="0" smtClean="0"/>
              <a:t>Capacity Development of FCHV</a:t>
            </a:r>
            <a:endParaRPr lang="en-US" b="1" dirty="0"/>
          </a:p>
        </p:txBody>
      </p:sp>
      <p:pic>
        <p:nvPicPr>
          <p:cNvPr id="4" name="Picture 5"/>
          <p:cNvPicPr>
            <a:picLocks noChangeAspect="1" noChangeArrowheads="1"/>
          </p:cNvPicPr>
          <p:nvPr/>
        </p:nvPicPr>
        <p:blipFill>
          <a:blip r:embed="rId2" cstate="print"/>
          <a:srcRect/>
          <a:stretch>
            <a:fillRect/>
          </a:stretch>
        </p:blipFill>
        <p:spPr bwMode="auto">
          <a:xfrm>
            <a:off x="1752600" y="2286000"/>
            <a:ext cx="6629400" cy="3886199"/>
          </a:xfrm>
          <a:prstGeom prst="rect">
            <a:avLst/>
          </a:prstGeom>
          <a:noFill/>
          <a:ln w="9525">
            <a:noFill/>
            <a:round/>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534400" cy="685800"/>
          </a:xfrm>
        </p:spPr>
        <p:txBody>
          <a:bodyPr/>
          <a:lstStyle/>
          <a:p>
            <a:r>
              <a:rPr lang="en-US" sz="3200" b="1" dirty="0" smtClean="0"/>
              <a:t>Facilities provided by Government of Nepal (</a:t>
            </a:r>
            <a:r>
              <a:rPr lang="en-US" sz="3200" b="1" dirty="0" err="1" smtClean="0"/>
              <a:t>GoN</a:t>
            </a:r>
            <a:r>
              <a:rPr lang="en-US" sz="3200" b="1" dirty="0" smtClean="0"/>
              <a:t>)</a:t>
            </a:r>
            <a:endParaRPr lang="en-US" b="1" dirty="0"/>
          </a:p>
        </p:txBody>
      </p:sp>
      <p:sp>
        <p:nvSpPr>
          <p:cNvPr id="3" name="Content Placeholder 2"/>
          <p:cNvSpPr>
            <a:spLocks noGrp="1"/>
          </p:cNvSpPr>
          <p:nvPr>
            <p:ph idx="1"/>
          </p:nvPr>
        </p:nvSpPr>
        <p:spPr>
          <a:xfrm>
            <a:off x="304800" y="2133600"/>
            <a:ext cx="8299450" cy="4489450"/>
          </a:xfrm>
        </p:spPr>
        <p:txBody>
          <a:bodyPr/>
          <a:lstStyle/>
          <a:p>
            <a:r>
              <a:rPr lang="en-US" dirty="0" smtClean="0"/>
              <a:t>To support FCHV economically </a:t>
            </a:r>
            <a:r>
              <a:rPr lang="en-US" dirty="0" err="1" smtClean="0"/>
              <a:t>GoN</a:t>
            </a:r>
            <a:r>
              <a:rPr lang="en-US" dirty="0" smtClean="0"/>
              <a:t> established in each VDC (3915 VDC) FCHV Fund. </a:t>
            </a:r>
            <a:r>
              <a:rPr lang="en-US" dirty="0" err="1" smtClean="0"/>
              <a:t>GoN</a:t>
            </a:r>
            <a:r>
              <a:rPr lang="en-US" dirty="0" smtClean="0"/>
              <a:t> deposited up to Rs.90,000 in each FCHV Fund.  </a:t>
            </a:r>
          </a:p>
          <a:p>
            <a:r>
              <a:rPr lang="en-US" dirty="0" smtClean="0"/>
              <a:t>Transportation allowances</a:t>
            </a:r>
          </a:p>
          <a:p>
            <a:r>
              <a:rPr lang="en-US" dirty="0" smtClean="0"/>
              <a:t>Provided Rs. 6,000 for dress per year</a:t>
            </a:r>
          </a:p>
          <a:p>
            <a:r>
              <a:rPr lang="en-US" dirty="0" smtClean="0"/>
              <a:t>FCHV Board</a:t>
            </a:r>
          </a:p>
          <a:p>
            <a:r>
              <a:rPr lang="en-US" dirty="0" smtClean="0"/>
              <a:t>Bags</a:t>
            </a:r>
          </a:p>
          <a:p>
            <a:r>
              <a:rPr lang="en-US" dirty="0" smtClean="0"/>
              <a:t>Small box with required drugs and equipment</a:t>
            </a:r>
          </a:p>
          <a:p>
            <a:r>
              <a:rPr lang="en-US" dirty="0" smtClean="0"/>
              <a:t>Other program related materials  - posters and pamphlets</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MS Gothic"/>
        <a:cs typeface="MS Gothic"/>
      </a:majorFont>
      <a:minorFont>
        <a:latin typeface="Perpetua"/>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0" i="0" u="none" strike="noStrike" cap="none" normalizeH="0" baseline="0" smtClean="0">
            <a:ln>
              <a:noFill/>
            </a:ln>
            <a:solidFill>
              <a:schemeClr val="bg1"/>
            </a:solidFill>
            <a:effectLst/>
            <a:latin typeface="Tahoma"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0" i="0" u="none" strike="noStrike" cap="none" normalizeH="0" baseline="0" smtClean="0">
            <a:ln>
              <a:noFill/>
            </a:ln>
            <a:solidFill>
              <a:schemeClr val="bg1"/>
            </a:solidFill>
            <a:effectLst/>
            <a:latin typeface="Tahoma"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537</Words>
  <Application>Microsoft Office PowerPoint</Application>
  <PresentationFormat>On-screen Show (4:3)</PresentationFormat>
  <Paragraphs>94</Paragraphs>
  <Slides>15</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Photo Editor Photo</vt:lpstr>
      <vt:lpstr>Slide</vt:lpstr>
      <vt:lpstr>Slide 1</vt:lpstr>
      <vt:lpstr>Objectives  of the Program</vt:lpstr>
      <vt:lpstr>Slide 3</vt:lpstr>
      <vt:lpstr>Who are FCHVs ?</vt:lpstr>
      <vt:lpstr>FCHV Supported activities</vt:lpstr>
      <vt:lpstr>Role of FCHV</vt:lpstr>
      <vt:lpstr>Capacity Building and Motivational Activities for FCHV</vt:lpstr>
      <vt:lpstr>Capacity Development of FCHV</vt:lpstr>
      <vt:lpstr>Facilities provided by Government of Nepal (GoN)</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user</cp:lastModifiedBy>
  <cp:revision>245</cp:revision>
  <cp:lastPrinted>1601-01-01T00:00:00Z</cp:lastPrinted>
  <dcterms:created xsi:type="dcterms:W3CDTF">2007-09-14T00:42:06Z</dcterms:created>
  <dcterms:modified xsi:type="dcterms:W3CDTF">2015-04-16T01:52:09Z</dcterms:modified>
</cp:coreProperties>
</file>