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F98EE-AB44-40AF-ACBA-E1EA4300CF8B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D746C-A23C-4C85-BCB6-F7E5B3DF5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44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93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15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41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61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14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51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82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07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0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7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9474-1E41-4074-B73F-1A8125E95C5B}" type="datetimeFigureOut">
              <a:rPr lang="en-US" smtClean="0"/>
              <a:pPr/>
              <a:t>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1BE7-2033-4B8A-A505-33E8C92E52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80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Iskoola Pota"/>
              </a:rPr>
              <a:t>Sharing Best Practices – Sri Lanka</a:t>
            </a:r>
            <a:r>
              <a:rPr lang="en-US" sz="3200" dirty="0">
                <a:ea typeface="Calibri"/>
                <a:cs typeface="Iskoola Pota"/>
              </a:rPr>
              <a:t/>
            </a:r>
            <a:br>
              <a:rPr lang="en-US" sz="3200" dirty="0">
                <a:ea typeface="Calibri"/>
                <a:cs typeface="Iskoola Pota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endParaRPr lang="en-US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</a:pPr>
            <a:r>
              <a:rPr lang="en-US" sz="3000" b="1" dirty="0">
                <a:solidFill>
                  <a:prstClr val="black"/>
                </a:solidFill>
                <a:latin typeface="Book Antiqua"/>
                <a:ea typeface="Times New Roman"/>
              </a:rPr>
              <a:t>Fourth Meeting of the SAARC Cabinet Secretaries, Nepal, 09-10 June 2016</a:t>
            </a:r>
            <a:endParaRPr lang="en-US" sz="2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9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ea typeface="Calibri"/>
              </a:rPr>
              <a:t>B</a:t>
            </a:r>
            <a:r>
              <a:rPr lang="en-US" b="1" dirty="0" smtClean="0">
                <a:effectLst/>
                <a:latin typeface="Times New Roman"/>
                <a:ea typeface="Calibri"/>
              </a:rPr>
              <a:t>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Iskoola Pota"/>
              </a:rPr>
              <a:t>S</a:t>
            </a: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chool uniform materials with proper standard and quality as expected by the Government</a:t>
            </a:r>
            <a:endParaRPr lang="en-US" sz="2400" dirty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Abolition of the existed monopoly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Iskoola Pota"/>
              </a:rPr>
              <a:t>S</a:t>
            </a: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ave money previously spent for storing, packing, transportation and quality controlling</a:t>
            </a:r>
            <a:endParaRPr lang="en-US" sz="2400" dirty="0">
              <a:ea typeface="Calibri"/>
              <a:cs typeface="Iskoola Pota"/>
            </a:endParaRPr>
          </a:p>
          <a:p>
            <a:pPr marL="93726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 </a:t>
            </a:r>
            <a:endParaRPr lang="en-US" sz="2400" dirty="0">
              <a:ea typeface="Calibri"/>
              <a:cs typeface="Iskoola Pot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76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effectLst/>
                <a:latin typeface="Times New Roman"/>
                <a:ea typeface="Calibri"/>
              </a:rPr>
              <a:t>The above two initiatives </a:t>
            </a:r>
            <a:r>
              <a:rPr lang="en-US" sz="3000" i="1" dirty="0" smtClean="0">
                <a:effectLst/>
                <a:latin typeface="Times New Roman"/>
                <a:ea typeface="Calibri"/>
              </a:rPr>
              <a:t>inert alia</a:t>
            </a:r>
            <a:r>
              <a:rPr lang="en-US" sz="3000" dirty="0" smtClean="0">
                <a:effectLst/>
                <a:latin typeface="Times New Roman"/>
                <a:ea typeface="Calibri"/>
              </a:rPr>
              <a:t> could be cited as the measures recently taken by the Government of Sri Lanka to improve the cost effectiveness and distribution efficiency utilizing market forces in implementing welfare measures</a:t>
            </a:r>
            <a:r>
              <a:rPr lang="en-US" dirty="0" smtClean="0">
                <a:effectLst/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en-US" sz="3000" dirty="0" smtClean="0">
                <a:effectLst/>
                <a:latin typeface="Times New Roman"/>
                <a:ea typeface="Calibri"/>
              </a:rPr>
              <a:t>Sometimes it may be too early to share these as best practices. </a:t>
            </a:r>
          </a:p>
          <a:p>
            <a:pPr algn="just"/>
            <a:r>
              <a:rPr lang="en-US" sz="3000" dirty="0" smtClean="0">
                <a:effectLst/>
                <a:latin typeface="Times New Roman"/>
                <a:ea typeface="Calibri"/>
              </a:rPr>
              <a:t>But we believe sharing such initiatives and experiences will be useful to our colleagues from this region who encounter with similar issues in determining alternatives for same.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5636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Thank You!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4878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effectLst/>
                <a:latin typeface="Times New Roman"/>
                <a:ea typeface="Calibri"/>
                <a:cs typeface="Iskoola Pota"/>
              </a:rPr>
              <a:t>Improving cost effectiveness and distribution efficiency utilizing market forces in implementing welfare measures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400" dirty="0">
              <a:ea typeface="Calibri"/>
              <a:cs typeface="Iskoola Pota"/>
            </a:endParaRPr>
          </a:p>
          <a:p>
            <a:pPr marL="796925" lvl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Fertilizer Subsidy </a:t>
            </a:r>
            <a:r>
              <a:rPr lang="en-US" dirty="0" err="1" smtClean="0">
                <a:effectLst/>
                <a:latin typeface="Times New Roman"/>
                <a:ea typeface="Calibri"/>
                <a:cs typeface="Iskoola Pota"/>
              </a:rPr>
              <a:t>Programme</a:t>
            </a:r>
            <a:endParaRPr lang="en-US" dirty="0">
              <a:latin typeface="Times New Roman"/>
              <a:ea typeface="Calibri"/>
              <a:cs typeface="Iskoola Pota"/>
            </a:endParaRPr>
          </a:p>
          <a:p>
            <a:pPr marL="796925" lvl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v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Provision of Vouchers instead of providing materials for School Uniforms</a:t>
            </a:r>
            <a:endParaRPr lang="en-US" sz="2400" dirty="0">
              <a:ea typeface="Calibri"/>
              <a:cs typeface="Iskoola Pota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838200"/>
            <a:ext cx="4633452" cy="121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1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93738" lvl="0" indent="-354013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1" dirty="0">
                <a:solidFill>
                  <a:prstClr val="black"/>
                </a:solidFill>
                <a:latin typeface="Times New Roman"/>
                <a:ea typeface="Calibri"/>
                <a:cs typeface="Iskoola Pota"/>
              </a:rPr>
              <a:t>Fertilizer Subsidy </a:t>
            </a:r>
            <a:r>
              <a:rPr lang="en-US" sz="4000" b="1" dirty="0" err="1">
                <a:solidFill>
                  <a:prstClr val="black"/>
                </a:solidFill>
                <a:latin typeface="Times New Roman"/>
                <a:ea typeface="Calibri"/>
                <a:cs typeface="Iskoola Pota"/>
              </a:rPr>
              <a:t>Programme</a:t>
            </a:r>
            <a:r>
              <a:rPr lang="en-US" sz="4000" b="1" dirty="0">
                <a:solidFill>
                  <a:prstClr val="black"/>
                </a:solidFill>
                <a:latin typeface="Times New Roman"/>
                <a:ea typeface="Calibri"/>
                <a:cs typeface="Iskoola Pota"/>
              </a:rPr>
              <a:t>  </a:t>
            </a:r>
            <a:r>
              <a:rPr lang="en-US" sz="4000" dirty="0">
                <a:solidFill>
                  <a:prstClr val="black"/>
                </a:solidFill>
                <a:ea typeface="Calibri"/>
                <a:cs typeface="Iskoola Pota"/>
              </a:rPr>
              <a:t/>
            </a:r>
            <a:br>
              <a:rPr lang="en-US" sz="4000" dirty="0">
                <a:solidFill>
                  <a:prstClr val="black"/>
                </a:solidFill>
                <a:ea typeface="Calibri"/>
                <a:cs typeface="Iskoola Pota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  <a:latin typeface="Times New Roman"/>
                <a:ea typeface="Calibri"/>
              </a:rPr>
              <a:t>Objective - to promote paddy cultivation in Sri Lanka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1962 -1989 - for all three main types of fertilizer - Nitrogen (N), phosphorus (P) and Potassium (K) 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1990 -1994 – no subsidy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1995 - reintroduced subsidy 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1997 - 2004 - limited to Urea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2005 - 50kg bag of fertilizer - Sri Lankan Rupees 350/- (equivalent to US$ 3.07)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7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Times New Roman"/>
                <a:ea typeface="Calibri"/>
              </a:rPr>
              <a:t>C</a:t>
            </a:r>
            <a:r>
              <a:rPr lang="en-US" sz="4000" b="1" dirty="0" smtClean="0">
                <a:effectLst/>
                <a:latin typeface="Times New Roman"/>
                <a:ea typeface="Calibri"/>
              </a:rPr>
              <a:t>ertain </a:t>
            </a:r>
            <a:r>
              <a:rPr lang="en-US" sz="4000" b="1" dirty="0">
                <a:latin typeface="Times New Roman"/>
                <a:ea typeface="Calibri"/>
              </a:rPr>
              <a:t>P</a:t>
            </a:r>
            <a:r>
              <a:rPr lang="en-US" sz="4000" b="1" dirty="0" smtClean="0">
                <a:effectLst/>
                <a:latin typeface="Times New Roman"/>
                <a:ea typeface="Calibri"/>
              </a:rPr>
              <a:t>olicy </a:t>
            </a:r>
            <a:r>
              <a:rPr lang="en-US" sz="4000" b="1" dirty="0">
                <a:latin typeface="Times New Roman"/>
                <a:ea typeface="Calibri"/>
              </a:rPr>
              <a:t>F</a:t>
            </a:r>
            <a:r>
              <a:rPr lang="en-US" sz="4000" b="1" dirty="0" smtClean="0">
                <a:effectLst/>
                <a:latin typeface="Times New Roman"/>
                <a:ea typeface="Calibri"/>
              </a:rPr>
              <a:t>ailures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fertilizer applied on lands where the farmers do not have legal title and as well as to crops other than paddy</a:t>
            </a:r>
            <a:endParaRPr lang="en-US" sz="2400" dirty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Inefficiency in distributing fertilizer through the government institutional mechanism</a:t>
            </a:r>
            <a:endParaRPr lang="en-US" sz="2400" dirty="0">
              <a:ea typeface="Calibri"/>
              <a:cs typeface="Iskoola Pota"/>
            </a:endParaRP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Excessive usage of fertilizer - concerns on pollution of waterways by heavy metals such as Cadmium   </a:t>
            </a:r>
          </a:p>
          <a:p>
            <a:pPr marL="738188" indent="-738188">
              <a:buNone/>
            </a:pPr>
            <a:r>
              <a:rPr lang="en-US" dirty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/>
                <a:ea typeface="Calibri"/>
              </a:rPr>
              <a:t>    </a:t>
            </a:r>
            <a:r>
              <a:rPr lang="en-US" dirty="0" smtClean="0">
                <a:effectLst/>
                <a:latin typeface="Times New Roman"/>
                <a:ea typeface="Calibri"/>
              </a:rPr>
              <a:t> -Accumulations of Cadmium - increased prevalence of chronic renal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13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New System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Provision of a cash grant of Rs.25,000/- (approximately US$175) per hectare for a maximum extent of 2 hectares in place of the existing subsidy, commencing from the 2015 </a:t>
            </a:r>
            <a:r>
              <a:rPr lang="en-US" dirty="0" err="1" smtClean="0">
                <a:effectLst/>
                <a:latin typeface="Times New Roman"/>
                <a:ea typeface="Calibri"/>
                <a:cs typeface="Iskoola Pota"/>
              </a:rPr>
              <a:t>Yala</a:t>
            </a: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 Season.</a:t>
            </a:r>
            <a:endParaRPr lang="en-US" sz="2400" dirty="0">
              <a:ea typeface="Calibri"/>
              <a:cs typeface="Iskoola Pot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01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Benefits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48768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greater flexibility in selecting farm inputs – productivity increases</a:t>
            </a:r>
            <a:endParaRPr lang="en-US" sz="2400" dirty="0" smtClean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promotion of carbonic fertilizer</a:t>
            </a:r>
            <a:endParaRPr lang="en-US" sz="2400" dirty="0" smtClean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Reduction of application of fertilizer to the lands – environment protection and conservation</a:t>
            </a:r>
            <a:endParaRPr lang="en-US" sz="2400" dirty="0" smtClean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to encounter threatening diseases - Chronicle Kidney Disease (</a:t>
            </a:r>
            <a:r>
              <a:rPr lang="en-US" dirty="0" err="1" smtClean="0">
                <a:effectLst/>
                <a:latin typeface="Times New Roman"/>
                <a:ea typeface="Calibri"/>
                <a:cs typeface="Iskoola Pota"/>
              </a:rPr>
              <a:t>CKDu</a:t>
            </a: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)</a:t>
            </a:r>
            <a:endParaRPr lang="en-US" sz="2400" dirty="0">
              <a:ea typeface="Calibri"/>
              <a:cs typeface="Iskoola Pota"/>
            </a:endParaRP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No expenses on distribution of fertilizer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21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990600"/>
          </a:xfrm>
        </p:spPr>
        <p:txBody>
          <a:bodyPr>
            <a:normAutofit fontScale="90000"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effectLst/>
                <a:latin typeface="Times New Roman"/>
                <a:ea typeface="Calibri"/>
                <a:cs typeface="Iskoola Pota"/>
              </a:rPr>
              <a:t/>
            </a:r>
            <a:br>
              <a:rPr lang="en-US" b="1" dirty="0" smtClean="0">
                <a:effectLst/>
                <a:latin typeface="Times New Roman"/>
                <a:ea typeface="Calibri"/>
                <a:cs typeface="Iskoola Pota"/>
              </a:rPr>
            </a:br>
            <a:r>
              <a:rPr lang="en-US" b="1" dirty="0" smtClean="0">
                <a:effectLst/>
                <a:latin typeface="Times New Roman"/>
                <a:ea typeface="Calibri"/>
                <a:cs typeface="Iskoola Pota"/>
              </a:rPr>
              <a:t>Voucher System for School Uniforms</a:t>
            </a:r>
            <a:br>
              <a:rPr lang="en-US" b="1" dirty="0" smtClean="0">
                <a:effectLst/>
                <a:latin typeface="Times New Roman"/>
                <a:ea typeface="Calibri"/>
                <a:cs typeface="Iskoola Pota"/>
              </a:rPr>
            </a:br>
            <a:r>
              <a:rPr lang="en-US" sz="3600" dirty="0">
                <a:ea typeface="Calibri"/>
                <a:cs typeface="Iskoola Pota"/>
              </a:rPr>
              <a:t/>
            </a:r>
            <a:br>
              <a:rPr lang="en-US" sz="3600" dirty="0">
                <a:ea typeface="Calibri"/>
                <a:cs typeface="Iskoola Pot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5181600"/>
          </a:xfrm>
        </p:spPr>
        <p:txBody>
          <a:bodyPr/>
          <a:lstStyle/>
          <a:p>
            <a:r>
              <a:rPr lang="en-US" dirty="0" smtClean="0">
                <a:latin typeface="Times New Roman"/>
                <a:ea typeface="Calibri"/>
              </a:rPr>
              <a:t>Commenced in </a:t>
            </a:r>
            <a:r>
              <a:rPr lang="en-US" dirty="0" smtClean="0">
                <a:effectLst/>
                <a:latin typeface="Times New Roman"/>
                <a:ea typeface="Calibri"/>
              </a:rPr>
              <a:t>early 1990s 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free of charge</a:t>
            </a:r>
          </a:p>
          <a:p>
            <a:r>
              <a:rPr lang="en-US" dirty="0" smtClean="0">
                <a:effectLst/>
                <a:latin typeface="Times New Roman"/>
                <a:ea typeface="Calibri"/>
              </a:rPr>
              <a:t>successive governments - free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5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/>
                <a:ea typeface="Calibri"/>
              </a:rPr>
              <a:t>M</a:t>
            </a:r>
            <a:r>
              <a:rPr lang="en-US" b="1" dirty="0" smtClean="0">
                <a:effectLst/>
                <a:latin typeface="Times New Roman"/>
                <a:ea typeface="Calibri"/>
              </a:rPr>
              <a:t>ajor </a:t>
            </a:r>
            <a:r>
              <a:rPr lang="en-US" b="1" dirty="0">
                <a:latin typeface="Times New Roman"/>
                <a:ea typeface="Calibri"/>
              </a:rPr>
              <a:t>C</a:t>
            </a:r>
            <a:r>
              <a:rPr lang="en-US" b="1" dirty="0" smtClean="0">
                <a:effectLst/>
                <a:latin typeface="Times New Roman"/>
                <a:ea typeface="Calibri"/>
              </a:rPr>
              <a:t>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timely provision of uniform materials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supply according to specified standard </a:t>
            </a:r>
            <a:endParaRPr lang="en-US" sz="2400" dirty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Iskoola Pota"/>
              </a:rPr>
              <a:t>u</a:t>
            </a: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ndue delays in cumbersome procurement process</a:t>
            </a:r>
            <a:endParaRPr lang="en-US" sz="2400" dirty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Iskoola Pota"/>
              </a:rPr>
              <a:t>e</a:t>
            </a: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xisted monopoly in the field </a:t>
            </a:r>
            <a:endParaRPr lang="en-US" sz="2400" dirty="0">
              <a:ea typeface="Calibri"/>
              <a:cs typeface="Iskoola Pota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 smtClean="0">
                <a:effectLst/>
                <a:latin typeface="Times New Roman"/>
                <a:ea typeface="Calibri"/>
                <a:cs typeface="Iskoola Pota"/>
              </a:rPr>
              <a:t>considerable cost for packing, storing and transportation</a:t>
            </a:r>
            <a:endParaRPr lang="en-US" sz="2400" dirty="0">
              <a:ea typeface="Calibri"/>
              <a:cs typeface="Iskoola Pota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76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  <a:latin typeface="Times New Roman"/>
                <a:ea typeface="Calibri"/>
              </a:rPr>
              <a:t>provision of cash vouchers instead of providing school uniform materials to school children</a:t>
            </a:r>
            <a:endParaRPr lang="en-US" dirty="0"/>
          </a:p>
        </p:txBody>
      </p:sp>
      <p:pic>
        <p:nvPicPr>
          <p:cNvPr id="4" name="Picture 3" descr="http://www.sundaytimes.lk/151213/uploads/vouche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47244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480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432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Sharing Best Practices – Sri Lanka </vt:lpstr>
      <vt:lpstr>Slide 2</vt:lpstr>
      <vt:lpstr>Fertilizer Subsidy Programme   </vt:lpstr>
      <vt:lpstr>Certain Policy Failures </vt:lpstr>
      <vt:lpstr>New System</vt:lpstr>
      <vt:lpstr>Benefits</vt:lpstr>
      <vt:lpstr> Voucher System for School Uniforms  </vt:lpstr>
      <vt:lpstr>Major Challenges</vt:lpstr>
      <vt:lpstr>New System</vt:lpstr>
      <vt:lpstr>Benefits</vt:lpstr>
      <vt:lpstr>Concluding Remarks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Best Practices – Sri Lanka</dc:title>
  <dc:creator>Jayampathy</dc:creator>
  <cp:lastModifiedBy>Corporate Edition</cp:lastModifiedBy>
  <cp:revision>10</cp:revision>
  <dcterms:created xsi:type="dcterms:W3CDTF">2016-06-09T23:48:00Z</dcterms:created>
  <dcterms:modified xsi:type="dcterms:W3CDTF">2016-06-10T03:07:12Z</dcterms:modified>
</cp:coreProperties>
</file>