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62" r:id="rId2"/>
    <p:sldId id="263" r:id="rId3"/>
    <p:sldId id="264" r:id="rId4"/>
    <p:sldId id="267" r:id="rId5"/>
    <p:sldId id="268" r:id="rId6"/>
    <p:sldId id="269" r:id="rId7"/>
    <p:sldId id="270" r:id="rId8"/>
    <p:sldId id="272" r:id="rId9"/>
    <p:sldId id="273" r:id="rId10"/>
    <p:sldId id="274" r:id="rId11"/>
    <p:sldId id="287" r:id="rId12"/>
    <p:sldId id="294" r:id="rId13"/>
    <p:sldId id="275" r:id="rId14"/>
    <p:sldId id="293" r:id="rId15"/>
    <p:sldId id="278" r:id="rId16"/>
    <p:sldId id="279" r:id="rId17"/>
    <p:sldId id="280" r:id="rId18"/>
    <p:sldId id="281" r:id="rId19"/>
    <p:sldId id="282" r:id="rId20"/>
    <p:sldId id="292" r:id="rId21"/>
    <p:sldId id="283" r:id="rId22"/>
    <p:sldId id="288" r:id="rId23"/>
    <p:sldId id="284" r:id="rId24"/>
    <p:sldId id="285" r:id="rId25"/>
    <p:sldId id="289" r:id="rId26"/>
    <p:sldId id="291" r:id="rId27"/>
    <p:sldId id="286" r:id="rId28"/>
    <p:sldId id="290" r:id="rId29"/>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6" d="100"/>
          <a:sy n="116" d="100"/>
        </p:scale>
        <p:origin x="-1446"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AF11E6D3-AEDC-41D0-9E4D-7C8231627E86}" type="datetimeFigureOut">
              <a:rPr lang="en-US" smtClean="0"/>
              <a:t>6/9/2016</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E11E5E6F-8504-460F-9527-371AE07E6F22}" type="slidenum">
              <a:rPr lang="en-US" smtClean="0"/>
              <a:t>‹#›</a:t>
            </a:fld>
            <a:endParaRPr lang="en-US"/>
          </a:p>
        </p:txBody>
      </p:sp>
    </p:spTree>
    <p:extLst>
      <p:ext uri="{BB962C8B-B14F-4D97-AF65-F5344CB8AC3E}">
        <p14:creationId xmlns:p14="http://schemas.microsoft.com/office/powerpoint/2010/main" val="1350552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F0C53BC-2C2E-4112-B05C-B5FEAAD58F3D}" type="datetimeFigureOut">
              <a:rPr lang="en-US" smtClean="0"/>
              <a:t>6/9/2016</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7D4E65B8-A695-437B-9905-8328E1236805}" type="slidenum">
              <a:rPr lang="en-US" smtClean="0"/>
              <a:t>‹#›</a:t>
            </a:fld>
            <a:endParaRPr lang="en-US"/>
          </a:p>
        </p:txBody>
      </p:sp>
    </p:spTree>
    <p:extLst>
      <p:ext uri="{BB962C8B-B14F-4D97-AF65-F5344CB8AC3E}">
        <p14:creationId xmlns:p14="http://schemas.microsoft.com/office/powerpoint/2010/main" val="739332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6/9/2016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6/9/2016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Community Governance in </a:t>
            </a:r>
            <a:r>
              <a:rPr lang="en-US" dirty="0" smtClean="0"/>
              <a:t>Nepal</a:t>
            </a:r>
          </a:p>
          <a:p>
            <a:pPr marL="0" indent="0">
              <a:buNone/>
            </a:pPr>
            <a:r>
              <a:rPr lang="en-US" dirty="0" smtClean="0"/>
              <a:t>	</a:t>
            </a:r>
          </a:p>
          <a:p>
            <a:pPr marL="0" indent="0">
              <a:buNone/>
            </a:pPr>
            <a:r>
              <a:rPr lang="en-US" sz="2000" dirty="0" smtClean="0"/>
              <a:t>	Presented by </a:t>
            </a:r>
          </a:p>
          <a:p>
            <a:pPr marL="0" indent="0">
              <a:buNone/>
            </a:pPr>
            <a:endParaRPr lang="en-US" sz="2000" dirty="0" smtClean="0"/>
          </a:p>
          <a:p>
            <a:pPr marL="0" indent="0">
              <a:buNone/>
            </a:pPr>
            <a:r>
              <a:rPr lang="en-US" dirty="0" smtClean="0"/>
              <a:t>Office of the Prime Minister and Council of Ministers</a:t>
            </a:r>
            <a:endParaRPr lang="en-US" dirty="0"/>
          </a:p>
        </p:txBody>
      </p:sp>
    </p:spTree>
    <p:extLst>
      <p:ext uri="{BB962C8B-B14F-4D97-AF65-F5344CB8AC3E}">
        <p14:creationId xmlns:p14="http://schemas.microsoft.com/office/powerpoint/2010/main" val="1535318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r>
              <a:rPr lang="en-US" sz="3600" dirty="0" smtClean="0"/>
              <a:t>Structure of Ward Citizen Forum</a:t>
            </a:r>
            <a:endParaRPr lang="en-US" sz="3600" dirty="0"/>
          </a:p>
        </p:txBody>
      </p:sp>
      <p:sp>
        <p:nvSpPr>
          <p:cNvPr id="3" name="Content Placeholder 2"/>
          <p:cNvSpPr>
            <a:spLocks noGrp="1"/>
          </p:cNvSpPr>
          <p:nvPr>
            <p:ph idx="1"/>
          </p:nvPr>
        </p:nvSpPr>
        <p:spPr>
          <a:xfrm>
            <a:off x="457200" y="1828800"/>
            <a:ext cx="8229600" cy="4525963"/>
          </a:xfrm>
        </p:spPr>
        <p:txBody>
          <a:bodyPr>
            <a:normAutofit fontScale="25000" lnSpcReduction="20000"/>
          </a:bodyPr>
          <a:lstStyle/>
          <a:p>
            <a:pPr marL="0" indent="0">
              <a:buNone/>
            </a:pPr>
            <a:r>
              <a:rPr lang="en-US" sz="6000" dirty="0" smtClean="0"/>
              <a:t>Proportional representative of all cast from socially and economically back warded group   – 6</a:t>
            </a:r>
          </a:p>
          <a:p>
            <a:pPr marL="0" indent="0">
              <a:buNone/>
            </a:pPr>
            <a:r>
              <a:rPr lang="en-US" sz="6000" dirty="0" smtClean="0"/>
              <a:t>Representative from community organization(community forestry, users group, mothers group, credit and saving group, local group, consumer etc.)				  - 4 </a:t>
            </a:r>
          </a:p>
          <a:p>
            <a:pPr marL="0" indent="0">
              <a:buNone/>
            </a:pPr>
            <a:r>
              <a:rPr lang="en-US" sz="6000" dirty="0" err="1" smtClean="0"/>
              <a:t>Agri</a:t>
            </a:r>
            <a:r>
              <a:rPr lang="en-US" sz="6000" dirty="0" smtClean="0"/>
              <a:t> and Environment member			 			  -1</a:t>
            </a:r>
          </a:p>
          <a:p>
            <a:pPr marL="0" indent="0">
              <a:buNone/>
            </a:pPr>
            <a:r>
              <a:rPr lang="en-US" sz="6000" dirty="0" smtClean="0"/>
              <a:t>Representative from School Management Committee 				 -1</a:t>
            </a:r>
          </a:p>
          <a:p>
            <a:pPr marL="0" indent="0">
              <a:buNone/>
            </a:pPr>
            <a:r>
              <a:rPr lang="en-US" sz="6000" dirty="0" smtClean="0"/>
              <a:t>Child representative(girl, boy)			             			 -2</a:t>
            </a:r>
          </a:p>
          <a:p>
            <a:pPr marL="0" indent="0">
              <a:buNone/>
            </a:pPr>
            <a:r>
              <a:rPr lang="en-US" sz="6000" dirty="0" smtClean="0"/>
              <a:t>Representative from Extreme Poverty Group(2 male, 2 female)			-4</a:t>
            </a:r>
          </a:p>
          <a:p>
            <a:pPr marL="0" indent="0">
              <a:buNone/>
            </a:pPr>
            <a:r>
              <a:rPr lang="en-US" sz="6000" dirty="0" smtClean="0"/>
              <a:t>Health committee member						-1</a:t>
            </a:r>
          </a:p>
          <a:p>
            <a:pPr marL="0" indent="0">
              <a:buNone/>
            </a:pPr>
            <a:r>
              <a:rPr lang="en-US" sz="6000" dirty="0" smtClean="0"/>
              <a:t>Socially reputed person 						-1</a:t>
            </a:r>
          </a:p>
          <a:p>
            <a:pPr marL="0" indent="0">
              <a:buNone/>
            </a:pPr>
            <a:r>
              <a:rPr lang="en-US" sz="6000" dirty="0" smtClean="0"/>
              <a:t>Physically challenge person						-1</a:t>
            </a:r>
          </a:p>
          <a:p>
            <a:pPr marL="0" indent="0">
              <a:buNone/>
            </a:pPr>
            <a:r>
              <a:rPr lang="en-US" sz="6000" dirty="0" smtClean="0"/>
              <a:t>Senior citizen (male, female)						-2</a:t>
            </a:r>
          </a:p>
          <a:p>
            <a:pPr marL="0" indent="0">
              <a:buNone/>
            </a:pPr>
            <a:r>
              <a:rPr lang="en-US" sz="6000" dirty="0" smtClean="0"/>
              <a:t>Female health volunteer						-1</a:t>
            </a:r>
          </a:p>
          <a:p>
            <a:pPr marL="0" indent="0">
              <a:buNone/>
            </a:pPr>
            <a:r>
              <a:rPr lang="en-US" sz="6000" dirty="0" smtClean="0"/>
              <a:t>Coordinator, Civil Awareness Center					</a:t>
            </a:r>
            <a:r>
              <a:rPr lang="en-US" sz="6000" u="sng" dirty="0" smtClean="0"/>
              <a:t>-1</a:t>
            </a:r>
          </a:p>
          <a:p>
            <a:pPr marL="0" indent="0">
              <a:buNone/>
            </a:pPr>
            <a:r>
              <a:rPr lang="en-US" sz="6000" dirty="0" smtClean="0"/>
              <a:t>Total								25</a:t>
            </a:r>
          </a:p>
          <a:p>
            <a:pPr marL="0" indent="0">
              <a:buNone/>
            </a:pPr>
            <a:endParaRPr lang="en-US" sz="6000" u="sng" dirty="0" smtClean="0">
              <a:solidFill>
                <a:schemeClr val="accent3"/>
              </a:solidFill>
            </a:endParaRPr>
          </a:p>
          <a:p>
            <a:pPr marL="0" indent="0">
              <a:buNone/>
            </a:pPr>
            <a:r>
              <a:rPr lang="en-US" sz="6000" u="sng" dirty="0" smtClean="0">
                <a:solidFill>
                  <a:schemeClr val="accent3"/>
                </a:solidFill>
              </a:rPr>
              <a:t>For Municipal (Additional)</a:t>
            </a:r>
          </a:p>
          <a:p>
            <a:pPr marL="0" indent="0">
              <a:buNone/>
            </a:pPr>
            <a:r>
              <a:rPr lang="en-US" sz="6000" dirty="0" smtClean="0">
                <a:solidFill>
                  <a:schemeClr val="accent3"/>
                </a:solidFill>
              </a:rPr>
              <a:t> Area Improvement committee if any-(male, female)				 -2</a:t>
            </a:r>
            <a:r>
              <a:rPr lang="en-US" sz="6000" dirty="0" smtClean="0"/>
              <a:t>	</a:t>
            </a:r>
          </a:p>
          <a:p>
            <a:pPr marL="0" indent="0">
              <a:buNone/>
            </a:pPr>
            <a:endParaRPr lang="en-US" sz="4500" dirty="0" smtClean="0"/>
          </a:p>
          <a:p>
            <a:pPr marL="0" indent="0">
              <a:buNone/>
            </a:pPr>
            <a:endParaRPr lang="en-US" dirty="0"/>
          </a:p>
        </p:txBody>
      </p:sp>
    </p:spTree>
    <p:extLst>
      <p:ext uri="{BB962C8B-B14F-4D97-AF65-F5344CB8AC3E}">
        <p14:creationId xmlns:p14="http://schemas.microsoft.com/office/powerpoint/2010/main" val="2550823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Autofit/>
          </a:bodyPr>
          <a:lstStyle/>
          <a:p>
            <a:r>
              <a:rPr lang="en-US" sz="3600" dirty="0" err="1" smtClean="0"/>
              <a:t>Contd</a:t>
            </a:r>
            <a:r>
              <a:rPr lang="is-IS" sz="3600" dirty="0" smtClean="0"/>
              <a:t>….</a:t>
            </a:r>
            <a:endParaRPr lang="en-US" sz="3600" dirty="0"/>
          </a:p>
        </p:txBody>
      </p:sp>
      <p:sp>
        <p:nvSpPr>
          <p:cNvPr id="3" name="Content Placeholder 2"/>
          <p:cNvSpPr>
            <a:spLocks noGrp="1"/>
          </p:cNvSpPr>
          <p:nvPr>
            <p:ph idx="1"/>
          </p:nvPr>
        </p:nvSpPr>
        <p:spPr>
          <a:xfrm>
            <a:off x="457200" y="2209800"/>
            <a:ext cx="8229600" cy="4144963"/>
          </a:xfrm>
        </p:spPr>
        <p:txBody>
          <a:bodyPr>
            <a:normAutofit/>
          </a:bodyPr>
          <a:lstStyle/>
          <a:p>
            <a:pPr>
              <a:buFont typeface="Wingdings" pitchFamily="2" charset="2"/>
              <a:buChar char="§"/>
            </a:pPr>
            <a:r>
              <a:rPr lang="en-US" sz="2400" dirty="0">
                <a:solidFill>
                  <a:srgbClr val="000000"/>
                </a:solidFill>
              </a:rPr>
              <a:t>Have four years </a:t>
            </a:r>
            <a:r>
              <a:rPr lang="en-US" sz="2400" dirty="0" smtClean="0">
                <a:solidFill>
                  <a:srgbClr val="000000"/>
                </a:solidFill>
              </a:rPr>
              <a:t>term</a:t>
            </a:r>
            <a:endParaRPr lang="en-US" sz="2400" dirty="0">
              <a:solidFill>
                <a:srgbClr val="000000"/>
              </a:solidFill>
            </a:endParaRPr>
          </a:p>
          <a:p>
            <a:pPr>
              <a:buFont typeface="Wingdings" pitchFamily="2" charset="2"/>
              <a:buChar char="§"/>
            </a:pPr>
            <a:r>
              <a:rPr lang="en-US" sz="2400" dirty="0" smtClean="0">
                <a:solidFill>
                  <a:srgbClr val="000000"/>
                </a:solidFill>
              </a:rPr>
              <a:t>Coordinator will be nominated from the members. Coordinator will be man and women respectively with a term of one year.</a:t>
            </a:r>
          </a:p>
          <a:p>
            <a:pPr>
              <a:buFont typeface="Wingdings" pitchFamily="2" charset="2"/>
              <a:buChar char="§"/>
            </a:pPr>
            <a:r>
              <a:rPr lang="en-US" sz="2400" dirty="0" smtClean="0">
                <a:solidFill>
                  <a:srgbClr val="000000"/>
                </a:solidFill>
              </a:rPr>
              <a:t>33 percent members must be women</a:t>
            </a:r>
          </a:p>
          <a:p>
            <a:pPr>
              <a:buFont typeface="Wingdings" pitchFamily="2" charset="2"/>
              <a:buChar char="§"/>
            </a:pPr>
            <a:r>
              <a:rPr lang="en-US" sz="2400" dirty="0" smtClean="0">
                <a:solidFill>
                  <a:srgbClr val="000000"/>
                </a:solidFill>
              </a:rPr>
              <a:t>One fourth members replaced by new members every year.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353125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Interaction with WCF members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447800" y="1981200"/>
            <a:ext cx="7239000" cy="4389437"/>
          </a:xfrm>
          <a:prstGeom prst="rect">
            <a:avLst/>
          </a:prstGeom>
          <a:noFill/>
          <a:ln w="9525">
            <a:noFill/>
            <a:miter lim="800000"/>
            <a:headEnd/>
            <a:tailEnd/>
          </a:ln>
          <a:effectLst/>
        </p:spPr>
      </p:pic>
    </p:spTree>
    <p:extLst>
      <p:ext uri="{BB962C8B-B14F-4D97-AF65-F5344CB8AC3E}">
        <p14:creationId xmlns:p14="http://schemas.microsoft.com/office/powerpoint/2010/main" val="174835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Autofit/>
          </a:bodyPr>
          <a:lstStyle/>
          <a:p>
            <a:r>
              <a:rPr lang="en-US" sz="3600" dirty="0" smtClean="0"/>
              <a:t>Structure of Citizen Awareness Center</a:t>
            </a:r>
            <a:endParaRPr lang="en-US" sz="3600" dirty="0"/>
          </a:p>
        </p:txBody>
      </p:sp>
      <p:sp>
        <p:nvSpPr>
          <p:cNvPr id="3" name="Content Placeholder 2"/>
          <p:cNvSpPr>
            <a:spLocks noGrp="1"/>
          </p:cNvSpPr>
          <p:nvPr>
            <p:ph idx="1"/>
          </p:nvPr>
        </p:nvSpPr>
        <p:spPr>
          <a:xfrm>
            <a:off x="457200" y="1828800"/>
            <a:ext cx="8229600" cy="4525963"/>
          </a:xfrm>
        </p:spPr>
        <p:txBody>
          <a:bodyPr>
            <a:normAutofit/>
          </a:bodyPr>
          <a:lstStyle/>
          <a:p>
            <a:r>
              <a:rPr lang="en-US" sz="2400" dirty="0" smtClean="0">
                <a:solidFill>
                  <a:srgbClr val="000000"/>
                </a:solidFill>
              </a:rPr>
              <a:t>A </a:t>
            </a:r>
            <a:r>
              <a:rPr lang="en-US" sz="2400" dirty="0">
                <a:solidFill>
                  <a:srgbClr val="000000"/>
                </a:solidFill>
              </a:rPr>
              <a:t>C</a:t>
            </a:r>
            <a:r>
              <a:rPr lang="en-US" sz="2400" dirty="0" smtClean="0">
                <a:solidFill>
                  <a:srgbClr val="000000"/>
                </a:solidFill>
              </a:rPr>
              <a:t>itizen Awareness Centers formed from the most downtrodden group within ward.</a:t>
            </a:r>
          </a:p>
          <a:p>
            <a:r>
              <a:rPr lang="en-US" sz="2400" dirty="0" smtClean="0">
                <a:solidFill>
                  <a:srgbClr val="000000"/>
                </a:solidFill>
              </a:rPr>
              <a:t>25-30 members will be in this centers. A coordination committee will be formed from the members.</a:t>
            </a:r>
          </a:p>
          <a:p>
            <a:r>
              <a:rPr lang="en-US" sz="2400" dirty="0" smtClean="0">
                <a:solidFill>
                  <a:srgbClr val="000000"/>
                </a:solidFill>
              </a:rPr>
              <a:t>Coordination Committee will be as follows:</a:t>
            </a:r>
          </a:p>
          <a:p>
            <a:pPr lvl="1">
              <a:buFont typeface="Courier New" pitchFamily="49" charset="0"/>
              <a:buChar char="o"/>
            </a:pPr>
            <a:r>
              <a:rPr lang="en-US" dirty="0" smtClean="0">
                <a:solidFill>
                  <a:srgbClr val="000000"/>
                </a:solidFill>
              </a:rPr>
              <a:t>Coordinator						1</a:t>
            </a:r>
          </a:p>
          <a:p>
            <a:pPr lvl="1">
              <a:buFont typeface="Courier New" pitchFamily="49" charset="0"/>
              <a:buChar char="o"/>
            </a:pPr>
            <a:r>
              <a:rPr lang="en-US" dirty="0" smtClean="0">
                <a:solidFill>
                  <a:srgbClr val="000000"/>
                </a:solidFill>
              </a:rPr>
              <a:t>Co-Coordinator						1</a:t>
            </a:r>
          </a:p>
          <a:p>
            <a:pPr lvl="1">
              <a:buFont typeface="Courier New" pitchFamily="49" charset="0"/>
              <a:buChar char="o"/>
            </a:pPr>
            <a:r>
              <a:rPr lang="en-US" dirty="0" smtClean="0">
                <a:solidFill>
                  <a:srgbClr val="000000"/>
                </a:solidFill>
              </a:rPr>
              <a:t>Member				  			2</a:t>
            </a:r>
          </a:p>
          <a:p>
            <a:pPr lvl="1">
              <a:buFont typeface="Courier New" pitchFamily="49" charset="0"/>
              <a:buChar char="o"/>
            </a:pPr>
            <a:r>
              <a:rPr lang="en-US" dirty="0" smtClean="0">
                <a:solidFill>
                  <a:srgbClr val="000000"/>
                </a:solidFill>
              </a:rPr>
              <a:t>Member Secretary(Social Mobilizer)			1</a:t>
            </a:r>
          </a:p>
          <a:p>
            <a:endParaRPr lang="en-US" dirty="0">
              <a:solidFill>
                <a:schemeClr val="accent3"/>
              </a:solidFill>
            </a:endParaRPr>
          </a:p>
        </p:txBody>
      </p:sp>
    </p:spTree>
    <p:extLst>
      <p:ext uri="{BB962C8B-B14F-4D97-AF65-F5344CB8AC3E}">
        <p14:creationId xmlns:p14="http://schemas.microsoft.com/office/powerpoint/2010/main" val="1863527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rgbClr val="7030A0"/>
                </a:solidFill>
              </a:rPr>
              <a:t>Meeting of Citizen </a:t>
            </a:r>
            <a:r>
              <a:rPr lang="en-US" sz="4400" dirty="0">
                <a:solidFill>
                  <a:srgbClr val="7030A0"/>
                </a:solidFill>
              </a:rPr>
              <a:t>Awareness Center </a:t>
            </a:r>
            <a:endParaRPr lang="en-US" sz="4400" dirty="0"/>
          </a:p>
        </p:txBody>
      </p:sp>
      <p:pic>
        <p:nvPicPr>
          <p:cNvPr id="6" name="Content Placeholder 3"/>
          <p:cNvPicPr>
            <a:picLocks noGrp="1" noChangeAspect="1"/>
          </p:cNvPicPr>
          <p:nvPr>
            <p:ph idx="1"/>
          </p:nvPr>
        </p:nvPicPr>
        <p:blipFill>
          <a:blip r:embed="rId2"/>
          <a:stretch>
            <a:fillRect/>
          </a:stretch>
        </p:blipFill>
        <p:spPr>
          <a:xfrm>
            <a:off x="429904" y="1847088"/>
            <a:ext cx="8333096" cy="4401312"/>
          </a:xfrm>
          <a:prstGeom prst="rect">
            <a:avLst/>
          </a:prstGeom>
        </p:spPr>
      </p:pic>
    </p:spTree>
    <p:extLst>
      <p:ext uri="{BB962C8B-B14F-4D97-AF65-F5344CB8AC3E}">
        <p14:creationId xmlns:p14="http://schemas.microsoft.com/office/powerpoint/2010/main" val="2481620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GB" sz="3600" dirty="0"/>
              <a:t>Programme Outcomes</a:t>
            </a:r>
          </a:p>
        </p:txBody>
      </p:sp>
      <p:sp>
        <p:nvSpPr>
          <p:cNvPr id="3" name="Content Placeholder 2"/>
          <p:cNvSpPr>
            <a:spLocks noGrp="1"/>
          </p:cNvSpPr>
          <p:nvPr>
            <p:ph idx="1"/>
          </p:nvPr>
        </p:nvSpPr>
        <p:spPr>
          <a:xfrm>
            <a:off x="457200" y="1935480"/>
            <a:ext cx="8229600" cy="3550920"/>
          </a:xfrm>
        </p:spPr>
        <p:txBody>
          <a:bodyPr>
            <a:normAutofit/>
          </a:bodyPr>
          <a:lstStyle/>
          <a:p>
            <a:r>
              <a:rPr lang="en-GB" sz="2400" dirty="0" smtClean="0"/>
              <a:t>Citizens </a:t>
            </a:r>
            <a:r>
              <a:rPr lang="en-GB" sz="2400" dirty="0"/>
              <a:t>and communities actively engaged with local </a:t>
            </a:r>
            <a:r>
              <a:rPr lang="en-GB" sz="2400" dirty="0" smtClean="0"/>
              <a:t>governance actors </a:t>
            </a:r>
            <a:r>
              <a:rPr lang="en-GB" sz="2400" dirty="0"/>
              <a:t>and </a:t>
            </a:r>
            <a:r>
              <a:rPr lang="en-GB" sz="2400" dirty="0" smtClean="0"/>
              <a:t>hold </a:t>
            </a:r>
            <a:r>
              <a:rPr lang="en-GB" sz="2400" dirty="0"/>
              <a:t>them to account</a:t>
            </a:r>
          </a:p>
          <a:p>
            <a:r>
              <a:rPr lang="en-GB" sz="2400" dirty="0" smtClean="0"/>
              <a:t>Local Bodies are more responsive to citizens’ demand </a:t>
            </a:r>
          </a:p>
          <a:p>
            <a:r>
              <a:rPr lang="en-GB" sz="2400" dirty="0" smtClean="0"/>
              <a:t>All citizens are provided with efficient and effective local services </a:t>
            </a:r>
          </a:p>
          <a:p>
            <a:r>
              <a:rPr lang="en-GB" sz="2400" dirty="0" smtClean="0"/>
              <a:t>Strengthened </a:t>
            </a:r>
            <a:r>
              <a:rPr lang="en-GB" sz="2400" dirty="0"/>
              <a:t>policy and institutional framework for </a:t>
            </a:r>
            <a:r>
              <a:rPr lang="en-GB" sz="2400" dirty="0" smtClean="0"/>
              <a:t>devolution, sub-national governance and local service delivery </a:t>
            </a:r>
            <a:endParaRPr lang="en-GB" sz="2400" dirty="0"/>
          </a:p>
        </p:txBody>
      </p:sp>
    </p:spTree>
    <p:extLst>
      <p:ext uri="{BB962C8B-B14F-4D97-AF65-F5344CB8AC3E}">
        <p14:creationId xmlns:p14="http://schemas.microsoft.com/office/powerpoint/2010/main" val="1310781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sz="3600" dirty="0" smtClean="0"/>
              <a:t>Outputs</a:t>
            </a:r>
            <a:r>
              <a:rPr lang="en-US" dirty="0" smtClean="0"/>
              <a:t>  </a:t>
            </a:r>
            <a:endParaRPr lang="en-US" dirty="0"/>
          </a:p>
        </p:txBody>
      </p:sp>
      <p:sp>
        <p:nvSpPr>
          <p:cNvPr id="3" name="Content Placeholder 2"/>
          <p:cNvSpPr>
            <a:spLocks noGrp="1"/>
          </p:cNvSpPr>
          <p:nvPr>
            <p:ph idx="1"/>
          </p:nvPr>
        </p:nvSpPr>
        <p:spPr>
          <a:xfrm>
            <a:off x="457200" y="1935480"/>
            <a:ext cx="8229600" cy="4160520"/>
          </a:xfrm>
        </p:spPr>
        <p:txBody>
          <a:bodyPr>
            <a:normAutofit/>
          </a:bodyPr>
          <a:lstStyle/>
          <a:p>
            <a:r>
              <a:rPr lang="en-US" sz="2400" dirty="0" smtClean="0"/>
              <a:t> </a:t>
            </a:r>
            <a:r>
              <a:rPr lang="en-US" sz="2400" dirty="0"/>
              <a:t>1</a:t>
            </a:r>
            <a:r>
              <a:rPr lang="en-US" sz="2400" dirty="0" smtClean="0"/>
              <a:t>: </a:t>
            </a:r>
            <a:r>
              <a:rPr lang="en-GB" sz="2400" dirty="0" smtClean="0"/>
              <a:t>Citizens </a:t>
            </a:r>
            <a:r>
              <a:rPr lang="en-GB" sz="2400" dirty="0"/>
              <a:t>and community organizations are empowered to actively participate and assert their rights in local governance</a:t>
            </a:r>
            <a:r>
              <a:rPr lang="en-GB" sz="2400" dirty="0" smtClean="0"/>
              <a:t>.</a:t>
            </a:r>
          </a:p>
          <a:p>
            <a:r>
              <a:rPr lang="en-GB" sz="2400" dirty="0" smtClean="0"/>
              <a:t>2: Accountability </a:t>
            </a:r>
            <a:r>
              <a:rPr lang="en-GB" sz="2400" dirty="0"/>
              <a:t>mechanism for local governance are in </a:t>
            </a:r>
            <a:r>
              <a:rPr lang="en-GB" sz="2400" dirty="0" smtClean="0"/>
              <a:t>place.</a:t>
            </a:r>
          </a:p>
          <a:p>
            <a:r>
              <a:rPr lang="en-GB" sz="2400" dirty="0" smtClean="0"/>
              <a:t>3: </a:t>
            </a:r>
            <a:r>
              <a:rPr lang="en-GB" sz="2400" dirty="0" err="1" smtClean="0"/>
              <a:t>LBs</a:t>
            </a:r>
            <a:r>
              <a:rPr lang="en-GB" sz="2400" dirty="0" err="1"/>
              <a:t>’</a:t>
            </a:r>
            <a:r>
              <a:rPr lang="en-GB" sz="2400" dirty="0"/>
              <a:t> access to resources increased</a:t>
            </a:r>
            <a:r>
              <a:rPr lang="en-GB" sz="2400" dirty="0" smtClean="0"/>
              <a:t>.</a:t>
            </a:r>
          </a:p>
          <a:p>
            <a:r>
              <a:rPr lang="en-GB" sz="2400" dirty="0" smtClean="0"/>
              <a:t>4: </a:t>
            </a:r>
            <a:r>
              <a:rPr lang="en-US" sz="2400" dirty="0"/>
              <a:t>Public Financial Management system </a:t>
            </a:r>
            <a:r>
              <a:rPr lang="en-US" sz="2400" dirty="0" smtClean="0"/>
              <a:t>improved</a:t>
            </a:r>
          </a:p>
          <a:p>
            <a:r>
              <a:rPr lang="en-US" sz="2400" dirty="0" smtClean="0"/>
              <a:t>5: </a:t>
            </a:r>
            <a:r>
              <a:rPr lang="en-US" sz="2400" dirty="0"/>
              <a:t> Institutional and human resource capacities of LBs and central level agencies involved in local governance strengthened</a:t>
            </a:r>
            <a:endParaRPr lang="en-GB" sz="2400" dirty="0" smtClean="0"/>
          </a:p>
          <a:p>
            <a:endParaRPr lang="en-GB" sz="2800" dirty="0" smtClean="0"/>
          </a:p>
          <a:p>
            <a:endParaRPr lang="en-US" dirty="0"/>
          </a:p>
        </p:txBody>
      </p:sp>
    </p:spTree>
    <p:extLst>
      <p:ext uri="{BB962C8B-B14F-4D97-AF65-F5344CB8AC3E}">
        <p14:creationId xmlns:p14="http://schemas.microsoft.com/office/powerpoint/2010/main" val="3818911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smtClean="0"/>
              <a:t>Outputs </a:t>
            </a:r>
            <a:endParaRPr lang="en-US" sz="3600" dirty="0"/>
          </a:p>
        </p:txBody>
      </p:sp>
      <p:sp>
        <p:nvSpPr>
          <p:cNvPr id="3" name="Content Placeholder 2"/>
          <p:cNvSpPr>
            <a:spLocks noGrp="1"/>
          </p:cNvSpPr>
          <p:nvPr>
            <p:ph idx="1"/>
          </p:nvPr>
        </p:nvSpPr>
        <p:spPr/>
        <p:txBody>
          <a:bodyPr/>
          <a:lstStyle/>
          <a:p>
            <a:r>
              <a:rPr lang="en-US" sz="2400" dirty="0" smtClean="0"/>
              <a:t>6: Access </a:t>
            </a:r>
            <a:r>
              <a:rPr lang="en-US" sz="2400" dirty="0"/>
              <a:t>to and quality of local infrastructure and other socio-economic services administered by LBs </a:t>
            </a:r>
            <a:r>
              <a:rPr lang="en-US" sz="2400" dirty="0" smtClean="0"/>
              <a:t>improved.</a:t>
            </a:r>
          </a:p>
          <a:p>
            <a:r>
              <a:rPr lang="en-US" sz="2400" dirty="0" smtClean="0"/>
              <a:t>7: </a:t>
            </a:r>
            <a:r>
              <a:rPr lang="en-US" sz="2400" dirty="0"/>
              <a:t>Strengthened integrated planning, budgeting, monitoring &amp; evaluation and coordination amongst local governance </a:t>
            </a:r>
            <a:r>
              <a:rPr lang="en-US" sz="2400" dirty="0" smtClean="0"/>
              <a:t>actors.</a:t>
            </a:r>
          </a:p>
          <a:p>
            <a:r>
              <a:rPr lang="en-US" sz="2400" dirty="0" smtClean="0"/>
              <a:t>8: </a:t>
            </a:r>
            <a:r>
              <a:rPr lang="en-US" sz="2400" dirty="0"/>
              <a:t>Refined policy on local governance and improved inter-agency </a:t>
            </a:r>
            <a:r>
              <a:rPr lang="en-US" sz="2400" dirty="0" smtClean="0"/>
              <a:t>cooperation.</a:t>
            </a:r>
          </a:p>
          <a:p>
            <a:r>
              <a:rPr lang="en-US" sz="2400" dirty="0" smtClean="0"/>
              <a:t>9: </a:t>
            </a:r>
            <a:r>
              <a:rPr lang="en-US" sz="2400" dirty="0"/>
              <a:t>Policy developed for devolution and federalism</a:t>
            </a:r>
            <a:endParaRPr lang="en-US" sz="2400" dirty="0" smtClean="0"/>
          </a:p>
          <a:p>
            <a:endParaRPr lang="en-US" dirty="0"/>
          </a:p>
        </p:txBody>
      </p:sp>
    </p:spTree>
    <p:extLst>
      <p:ext uri="{BB962C8B-B14F-4D97-AF65-F5344CB8AC3E}">
        <p14:creationId xmlns:p14="http://schemas.microsoft.com/office/powerpoint/2010/main" val="3801359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a:bodyPr>
          <a:lstStyle/>
          <a:p>
            <a:r>
              <a:rPr lang="en-GB" sz="3600" dirty="0" smtClean="0"/>
              <a:t>Intervention Areas</a:t>
            </a:r>
            <a:endParaRPr lang="en-GB" sz="3600" dirty="0"/>
          </a:p>
        </p:txBody>
      </p:sp>
      <p:sp>
        <p:nvSpPr>
          <p:cNvPr id="3" name="Content Placeholder 2"/>
          <p:cNvSpPr>
            <a:spLocks noGrp="1"/>
          </p:cNvSpPr>
          <p:nvPr>
            <p:ph sz="half" idx="1"/>
          </p:nvPr>
        </p:nvSpPr>
        <p:spPr>
          <a:xfrm>
            <a:off x="609600" y="1447800"/>
            <a:ext cx="4053840" cy="4572000"/>
          </a:xfrm>
        </p:spPr>
        <p:txBody>
          <a:bodyPr>
            <a:normAutofit fontScale="85000" lnSpcReduction="20000"/>
          </a:bodyPr>
          <a:lstStyle/>
          <a:p>
            <a:pPr marL="0" indent="0">
              <a:buNone/>
            </a:pPr>
            <a:r>
              <a:rPr lang="en-GB" sz="2800" b="1" dirty="0"/>
              <a:t>Governance Reform:</a:t>
            </a:r>
            <a:endParaRPr lang="en-GB" sz="2800" b="1" dirty="0" smtClean="0"/>
          </a:p>
          <a:p>
            <a:r>
              <a:rPr lang="en-GB" sz="2800" dirty="0" smtClean="0"/>
              <a:t>Local </a:t>
            </a:r>
            <a:r>
              <a:rPr lang="en-GB" sz="2800" dirty="0"/>
              <a:t>Government </a:t>
            </a:r>
            <a:r>
              <a:rPr lang="en-GB" sz="2800" dirty="0" smtClean="0"/>
              <a:t>Restructuring</a:t>
            </a:r>
          </a:p>
          <a:p>
            <a:r>
              <a:rPr lang="en-GB" sz="2800" dirty="0" smtClean="0"/>
              <a:t>Federal  Governance</a:t>
            </a:r>
          </a:p>
          <a:p>
            <a:r>
              <a:rPr lang="en-GB" sz="2800" dirty="0" smtClean="0"/>
              <a:t>Fiscal Decentralization</a:t>
            </a:r>
          </a:p>
          <a:p>
            <a:r>
              <a:rPr lang="en-GB" sz="2800" dirty="0" smtClean="0"/>
              <a:t>Fiduciary Risks Reduction  </a:t>
            </a:r>
          </a:p>
          <a:p>
            <a:r>
              <a:rPr lang="en-GB" sz="2800" dirty="0" smtClean="0"/>
              <a:t>Results </a:t>
            </a:r>
            <a:r>
              <a:rPr lang="en-GB" sz="2800" dirty="0"/>
              <a:t>Based </a:t>
            </a:r>
            <a:r>
              <a:rPr lang="en-GB" sz="2800" dirty="0" smtClean="0"/>
              <a:t>Management</a:t>
            </a:r>
          </a:p>
          <a:p>
            <a:r>
              <a:rPr lang="en-GB" sz="2800" dirty="0" smtClean="0"/>
              <a:t>Public Financial Management</a:t>
            </a:r>
          </a:p>
          <a:p>
            <a:pPr marL="0" indent="0">
              <a:buNone/>
            </a:pPr>
            <a:endParaRPr lang="en-GB" sz="2800" dirty="0"/>
          </a:p>
        </p:txBody>
      </p:sp>
      <p:sp>
        <p:nvSpPr>
          <p:cNvPr id="4" name="Content Placeholder 3"/>
          <p:cNvSpPr>
            <a:spLocks noGrp="1"/>
          </p:cNvSpPr>
          <p:nvPr>
            <p:ph sz="half" idx="2"/>
          </p:nvPr>
        </p:nvSpPr>
        <p:spPr>
          <a:xfrm>
            <a:off x="4648200" y="1447800"/>
            <a:ext cx="4267200" cy="4572000"/>
          </a:xfrm>
        </p:spPr>
        <p:txBody>
          <a:bodyPr>
            <a:normAutofit fontScale="85000" lnSpcReduction="20000"/>
          </a:bodyPr>
          <a:lstStyle/>
          <a:p>
            <a:pPr marL="0" indent="0">
              <a:buNone/>
            </a:pPr>
            <a:r>
              <a:rPr lang="en-GB" sz="2800" b="1" dirty="0"/>
              <a:t>Service Delivery: </a:t>
            </a:r>
            <a:endParaRPr lang="en-GB" sz="2800" b="1" dirty="0" smtClean="0"/>
          </a:p>
          <a:p>
            <a:r>
              <a:rPr lang="en-GB" sz="3100" dirty="0" smtClean="0"/>
              <a:t>Vital </a:t>
            </a:r>
            <a:r>
              <a:rPr lang="en-GB" sz="3100" dirty="0"/>
              <a:t>Registration </a:t>
            </a:r>
          </a:p>
          <a:p>
            <a:r>
              <a:rPr lang="en-GB" sz="3100" dirty="0" smtClean="0"/>
              <a:t>Community </a:t>
            </a:r>
            <a:r>
              <a:rPr lang="en-GB" sz="3100" dirty="0"/>
              <a:t>Mediation</a:t>
            </a:r>
          </a:p>
          <a:p>
            <a:r>
              <a:rPr lang="en-GB" sz="3100" dirty="0"/>
              <a:t>Social Security  </a:t>
            </a:r>
          </a:p>
          <a:p>
            <a:r>
              <a:rPr lang="en-GB" sz="3100" dirty="0"/>
              <a:t>Local </a:t>
            </a:r>
            <a:r>
              <a:rPr lang="en-GB" sz="3100" dirty="0" smtClean="0"/>
              <a:t>Community Infrastructure </a:t>
            </a:r>
            <a:r>
              <a:rPr lang="en-GB" sz="3100" dirty="0"/>
              <a:t>Development</a:t>
            </a:r>
          </a:p>
          <a:p>
            <a:r>
              <a:rPr lang="en-GB" sz="3100" dirty="0"/>
              <a:t>Social Development </a:t>
            </a:r>
          </a:p>
          <a:p>
            <a:r>
              <a:rPr lang="en-GB" sz="3100" dirty="0"/>
              <a:t>Local Economic Development</a:t>
            </a:r>
          </a:p>
          <a:p>
            <a:r>
              <a:rPr lang="en-GB" sz="3100" dirty="0"/>
              <a:t>Livelihood Improvement Schemes.</a:t>
            </a:r>
            <a:endParaRPr lang="en-US" sz="3100" dirty="0"/>
          </a:p>
        </p:txBody>
      </p:sp>
    </p:spTree>
    <p:extLst>
      <p:ext uri="{BB962C8B-B14F-4D97-AF65-F5344CB8AC3E}">
        <p14:creationId xmlns:p14="http://schemas.microsoft.com/office/powerpoint/2010/main" val="3326383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Investment Areas</a:t>
            </a:r>
            <a:endParaRPr lang="en-GB" sz="3600" dirty="0"/>
          </a:p>
        </p:txBody>
      </p:sp>
      <p:sp>
        <p:nvSpPr>
          <p:cNvPr id="3" name="Content Placeholder 2"/>
          <p:cNvSpPr>
            <a:spLocks noGrp="1"/>
          </p:cNvSpPr>
          <p:nvPr>
            <p:ph idx="1"/>
          </p:nvPr>
        </p:nvSpPr>
        <p:spPr>
          <a:xfrm>
            <a:off x="685800" y="1447800"/>
            <a:ext cx="8001000" cy="4038600"/>
          </a:xfrm>
        </p:spPr>
        <p:txBody>
          <a:bodyPr>
            <a:normAutofit/>
          </a:bodyPr>
          <a:lstStyle/>
          <a:p>
            <a:pPr marL="0" indent="0">
              <a:buNone/>
            </a:pPr>
            <a:r>
              <a:rPr lang="en-GB" sz="2400" b="1" dirty="0"/>
              <a:t>Civic Empowerment:</a:t>
            </a:r>
            <a:r>
              <a:rPr lang="en-GB" sz="2400" b="1" dirty="0" smtClean="0"/>
              <a:t> </a:t>
            </a:r>
          </a:p>
          <a:p>
            <a:r>
              <a:rPr lang="en-GB" sz="2400" dirty="0" smtClean="0"/>
              <a:t>Social Mobilization </a:t>
            </a:r>
          </a:p>
          <a:p>
            <a:r>
              <a:rPr lang="en-GB" sz="2400" dirty="0" smtClean="0"/>
              <a:t>Child Friendly Local Governance</a:t>
            </a:r>
          </a:p>
          <a:p>
            <a:r>
              <a:rPr lang="en-GB" sz="2400" dirty="0" smtClean="0"/>
              <a:t>Gender Equality and Social Inclusion</a:t>
            </a:r>
          </a:p>
          <a:p>
            <a:r>
              <a:rPr lang="en-GB" sz="2400" dirty="0" smtClean="0"/>
              <a:t>Information Management</a:t>
            </a:r>
          </a:p>
          <a:p>
            <a:r>
              <a:rPr lang="en-GB" sz="2400" dirty="0" smtClean="0"/>
              <a:t>Local Governance and Accountability Facility</a:t>
            </a:r>
          </a:p>
          <a:p>
            <a:r>
              <a:rPr lang="en-GB" sz="2400" dirty="0" smtClean="0"/>
              <a:t>Environmental Friendly Local Governance </a:t>
            </a:r>
          </a:p>
          <a:p>
            <a:r>
              <a:rPr lang="en-GB" sz="2400" dirty="0" smtClean="0"/>
              <a:t>Capacity Development</a:t>
            </a:r>
          </a:p>
          <a:p>
            <a:endParaRPr lang="en-GB" dirty="0"/>
          </a:p>
        </p:txBody>
      </p:sp>
    </p:spTree>
    <p:extLst>
      <p:ext uri="{BB962C8B-B14F-4D97-AF65-F5344CB8AC3E}">
        <p14:creationId xmlns:p14="http://schemas.microsoft.com/office/powerpoint/2010/main" val="2929224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a:bodyPr>
          <a:lstStyle/>
          <a:p>
            <a:r>
              <a:rPr lang="en-US" sz="3600" dirty="0" smtClean="0"/>
              <a:t>Content</a:t>
            </a:r>
            <a:endParaRPr lang="en-US" sz="3600" dirty="0"/>
          </a:p>
        </p:txBody>
      </p:sp>
      <p:sp>
        <p:nvSpPr>
          <p:cNvPr id="3" name="Content Placeholder 2"/>
          <p:cNvSpPr>
            <a:spLocks noGrp="1"/>
          </p:cNvSpPr>
          <p:nvPr>
            <p:ph idx="1"/>
          </p:nvPr>
        </p:nvSpPr>
        <p:spPr>
          <a:xfrm>
            <a:off x="381000" y="1752600"/>
            <a:ext cx="8229600" cy="4084320"/>
          </a:xfrm>
        </p:spPr>
        <p:txBody>
          <a:bodyPr>
            <a:normAutofit/>
          </a:bodyPr>
          <a:lstStyle/>
          <a:p>
            <a:r>
              <a:rPr lang="en-US" sz="2400" dirty="0" smtClean="0"/>
              <a:t>Context</a:t>
            </a:r>
          </a:p>
          <a:p>
            <a:r>
              <a:rPr lang="en-US" sz="2400" dirty="0" smtClean="0"/>
              <a:t>History</a:t>
            </a:r>
          </a:p>
          <a:p>
            <a:r>
              <a:rPr lang="en-US" sz="2400" dirty="0" smtClean="0"/>
              <a:t>Community governance in Nepal</a:t>
            </a:r>
          </a:p>
          <a:p>
            <a:r>
              <a:rPr lang="en-US" sz="2400" dirty="0" smtClean="0"/>
              <a:t>Experience from Local Self Governance and Community Development </a:t>
            </a:r>
            <a:r>
              <a:rPr lang="en-US" sz="2400" dirty="0" err="1" smtClean="0"/>
              <a:t>programme</a:t>
            </a:r>
            <a:endParaRPr lang="en-US" sz="2400" dirty="0" smtClean="0"/>
          </a:p>
          <a:p>
            <a:r>
              <a:rPr lang="en-US" sz="2400" dirty="0" smtClean="0"/>
              <a:t>Ward Citizen Forum and Citizen Awareness Centre in local level planning</a:t>
            </a:r>
          </a:p>
          <a:p>
            <a:r>
              <a:rPr lang="en-US" sz="2400" dirty="0" smtClean="0"/>
              <a:t>Achievements</a:t>
            </a:r>
          </a:p>
          <a:p>
            <a:r>
              <a:rPr lang="en-US" sz="2400" dirty="0" smtClean="0"/>
              <a:t>Conclusion</a:t>
            </a:r>
            <a:endParaRPr lang="en-US" sz="2400" dirty="0"/>
          </a:p>
        </p:txBody>
      </p:sp>
    </p:spTree>
    <p:extLst>
      <p:ext uri="{BB962C8B-B14F-4D97-AF65-F5344CB8AC3E}">
        <p14:creationId xmlns:p14="http://schemas.microsoft.com/office/powerpoint/2010/main" val="3914830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WCF members in Local Level Planning workshop </a:t>
            </a:r>
            <a:endParaRPr lang="en-US" dirty="0"/>
          </a:p>
        </p:txBody>
      </p:sp>
      <p:pic>
        <p:nvPicPr>
          <p:cNvPr id="4" name="Content Placeholder 3"/>
          <p:cNvPicPr>
            <a:picLocks noGrp="1" noChangeAspect="1"/>
          </p:cNvPicPr>
          <p:nvPr>
            <p:ph idx="1"/>
          </p:nvPr>
        </p:nvPicPr>
        <p:blipFill>
          <a:blip r:embed="rId2" cstate="print"/>
          <a:stretch>
            <a:fillRect/>
          </a:stretch>
        </p:blipFill>
        <p:spPr>
          <a:xfrm>
            <a:off x="932117" y="1935163"/>
            <a:ext cx="7279765" cy="4389437"/>
          </a:xfrm>
          <a:prstGeom prst="rect">
            <a:avLst/>
          </a:prstGeom>
        </p:spPr>
      </p:pic>
    </p:spTree>
    <p:extLst>
      <p:ext uri="{BB962C8B-B14F-4D97-AF65-F5344CB8AC3E}">
        <p14:creationId xmlns:p14="http://schemas.microsoft.com/office/powerpoint/2010/main" val="1691836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43712"/>
          </a:xfrm>
        </p:spPr>
        <p:txBody>
          <a:bodyPr>
            <a:normAutofit fontScale="90000"/>
          </a:bodyPr>
          <a:lstStyle/>
          <a:p>
            <a:r>
              <a:rPr lang="en-US" sz="4000" dirty="0" smtClean="0"/>
              <a:t>Accomplishments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31,642 </a:t>
            </a:r>
            <a:r>
              <a:rPr lang="en-US" dirty="0"/>
              <a:t>Ward Citizen Forum (WCF) formed with </a:t>
            </a:r>
            <a:r>
              <a:rPr lang="en-US" dirty="0" smtClean="0"/>
              <a:t>754,862 </a:t>
            </a:r>
            <a:r>
              <a:rPr lang="en-US" dirty="0"/>
              <a:t>members.</a:t>
            </a:r>
          </a:p>
          <a:p>
            <a:pPr lvl="0"/>
            <a:r>
              <a:rPr lang="en-US" dirty="0" smtClean="0"/>
              <a:t>8450 Citizen </a:t>
            </a:r>
            <a:r>
              <a:rPr lang="en-US" dirty="0"/>
              <a:t>Awareness Centers (CACs) formed with </a:t>
            </a:r>
            <a:r>
              <a:rPr lang="en-US" dirty="0" smtClean="0"/>
              <a:t>253,500 </a:t>
            </a:r>
            <a:r>
              <a:rPr lang="en-US" dirty="0"/>
              <a:t>members ( 75% women)</a:t>
            </a:r>
            <a:r>
              <a:rPr lang="en-GB" dirty="0" smtClean="0"/>
              <a:t>.</a:t>
            </a:r>
          </a:p>
          <a:p>
            <a:pPr lvl="0"/>
            <a:r>
              <a:rPr lang="en-GB" dirty="0" smtClean="0"/>
              <a:t>4500 Social Mobilizers involved in social mobilization </a:t>
            </a:r>
          </a:p>
          <a:p>
            <a:pPr lvl="0"/>
            <a:r>
              <a:rPr lang="en-GB" dirty="0" smtClean="0"/>
              <a:t>525 NGOs engaged in social mobilization as local service providers   </a:t>
            </a:r>
            <a:endParaRPr lang="en-US" dirty="0"/>
          </a:p>
          <a:p>
            <a:pPr>
              <a:spcBef>
                <a:spcPts val="0"/>
              </a:spcBef>
              <a:spcAft>
                <a:spcPts val="600"/>
              </a:spcAft>
            </a:pPr>
            <a:r>
              <a:rPr lang="en-US" dirty="0"/>
              <a:t>90 % VDCs and 100% municipalities conducted ward level planning workshops in which 1.2 million citizens including WCFs and CACs members participated (38.7 % women) </a:t>
            </a:r>
          </a:p>
          <a:p>
            <a:pPr marL="0" indent="0">
              <a:buNone/>
            </a:pPr>
            <a:endParaRPr lang="en-US" altLang="en-US" sz="2800" dirty="0">
              <a:latin typeface="Cambria" pitchFamily="18" charset="0"/>
              <a:cs typeface="Arial" charset="0"/>
            </a:endParaRPr>
          </a:p>
        </p:txBody>
      </p:sp>
    </p:spTree>
    <p:extLst>
      <p:ext uri="{BB962C8B-B14F-4D97-AF65-F5344CB8AC3E}">
        <p14:creationId xmlns:p14="http://schemas.microsoft.com/office/powerpoint/2010/main" val="1265173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sz="3600" dirty="0" smtClean="0"/>
              <a:t>Accomplishments </a:t>
            </a:r>
            <a:endParaRPr lang="en-US" sz="3600" dirty="0"/>
          </a:p>
        </p:txBody>
      </p:sp>
      <p:sp>
        <p:nvSpPr>
          <p:cNvPr id="3" name="Content Placeholder 2"/>
          <p:cNvSpPr>
            <a:spLocks noGrp="1"/>
          </p:cNvSpPr>
          <p:nvPr>
            <p:ph idx="1"/>
          </p:nvPr>
        </p:nvSpPr>
        <p:spPr>
          <a:xfrm>
            <a:off x="381000" y="1447800"/>
            <a:ext cx="8229600" cy="4389120"/>
          </a:xfrm>
        </p:spPr>
        <p:txBody>
          <a:bodyPr>
            <a:normAutofit/>
          </a:bodyPr>
          <a:lstStyle/>
          <a:p>
            <a:pPr>
              <a:spcBef>
                <a:spcPts val="0"/>
              </a:spcBef>
              <a:spcAft>
                <a:spcPts val="600"/>
              </a:spcAft>
            </a:pPr>
            <a:r>
              <a:rPr lang="en-US" sz="2400" dirty="0" smtClean="0"/>
              <a:t>LBs </a:t>
            </a:r>
            <a:r>
              <a:rPr lang="en-US" sz="2400" dirty="0"/>
              <a:t>included 41 % of projects (173,765) demanded by WCFs and 49% of the projects (24470) demanded by children in their annual </a:t>
            </a:r>
            <a:r>
              <a:rPr lang="en-US" sz="2400" dirty="0" smtClean="0"/>
              <a:t>plans</a:t>
            </a:r>
            <a:endParaRPr lang="en-US" sz="2400" dirty="0"/>
          </a:p>
          <a:p>
            <a:pPr>
              <a:spcBef>
                <a:spcPts val="0"/>
              </a:spcBef>
              <a:spcAft>
                <a:spcPts val="600"/>
              </a:spcAft>
            </a:pPr>
            <a:r>
              <a:rPr lang="en-US" sz="2400" dirty="0"/>
              <a:t>Public audit conducted by 56%  VDCs; 80% Municipalities and 99 % DDCs </a:t>
            </a:r>
            <a:endParaRPr lang="en-US" sz="2400" dirty="0" smtClean="0"/>
          </a:p>
          <a:p>
            <a:pPr>
              <a:spcBef>
                <a:spcPts val="0"/>
              </a:spcBef>
              <a:spcAft>
                <a:spcPts val="600"/>
              </a:spcAft>
            </a:pPr>
            <a:r>
              <a:rPr lang="en-US" sz="2400" dirty="0" smtClean="0"/>
              <a:t>More than 25 % WCFs engaged in public audit</a:t>
            </a:r>
          </a:p>
          <a:p>
            <a:pPr>
              <a:lnSpc>
                <a:spcPct val="110000"/>
              </a:lnSpc>
            </a:pPr>
            <a:r>
              <a:rPr lang="en-GB" sz="2400" dirty="0"/>
              <a:t>LGCDP’s social mobilisation nationwide approach reaches the very lowest level of government structure It is therefore uniquely positioned to capture the voice of Nepal citizens. </a:t>
            </a:r>
          </a:p>
          <a:p>
            <a:pPr>
              <a:lnSpc>
                <a:spcPct val="110000"/>
              </a:lnSpc>
            </a:pPr>
            <a:endParaRPr lang="en-GB" sz="2400" dirty="0"/>
          </a:p>
          <a:p>
            <a:pPr>
              <a:spcBef>
                <a:spcPts val="0"/>
              </a:spcBef>
              <a:spcAft>
                <a:spcPts val="600"/>
              </a:spcAft>
            </a:pPr>
            <a:endParaRPr lang="en-US" sz="2400" dirty="0"/>
          </a:p>
          <a:p>
            <a:pPr marL="0" indent="0">
              <a:buNone/>
            </a:pPr>
            <a:endParaRPr lang="en-US" altLang="en-US" sz="2800" dirty="0">
              <a:latin typeface="Cambria" pitchFamily="18" charset="0"/>
              <a:cs typeface="Arial" charset="0"/>
            </a:endParaRPr>
          </a:p>
        </p:txBody>
      </p:sp>
    </p:spTree>
    <p:extLst>
      <p:ext uri="{BB962C8B-B14F-4D97-AF65-F5344CB8AC3E}">
        <p14:creationId xmlns:p14="http://schemas.microsoft.com/office/powerpoint/2010/main" val="4098937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3600" dirty="0" smtClean="0"/>
              <a:t>Cont..</a:t>
            </a:r>
            <a:endParaRPr lang="en-US" sz="3600" dirty="0"/>
          </a:p>
        </p:txBody>
      </p:sp>
      <p:sp>
        <p:nvSpPr>
          <p:cNvPr id="3" name="Content Placeholder 2"/>
          <p:cNvSpPr>
            <a:spLocks noGrp="1"/>
          </p:cNvSpPr>
          <p:nvPr>
            <p:ph idx="1"/>
          </p:nvPr>
        </p:nvSpPr>
        <p:spPr>
          <a:xfrm>
            <a:off x="457200" y="1935480"/>
            <a:ext cx="8229600" cy="4617720"/>
          </a:xfrm>
        </p:spPr>
        <p:txBody>
          <a:bodyPr>
            <a:noAutofit/>
          </a:bodyPr>
          <a:lstStyle/>
          <a:p>
            <a:pPr>
              <a:lnSpc>
                <a:spcPct val="110000"/>
              </a:lnSpc>
            </a:pPr>
            <a:r>
              <a:rPr lang="en-GB" sz="2400" dirty="0" smtClean="0">
                <a:solidFill>
                  <a:srgbClr val="000000"/>
                </a:solidFill>
              </a:rPr>
              <a:t>The </a:t>
            </a:r>
            <a:r>
              <a:rPr lang="en-GB" sz="2400" dirty="0">
                <a:solidFill>
                  <a:srgbClr val="000000"/>
                </a:solidFill>
              </a:rPr>
              <a:t>most disadvantaged groups representation including women and children, and balanced ethnicity is assured in the guidelines for setting up the Ward Citizens’ Forums of 25 - </a:t>
            </a:r>
            <a:r>
              <a:rPr lang="en-GB" sz="2400" dirty="0" smtClean="0">
                <a:solidFill>
                  <a:srgbClr val="000000"/>
                </a:solidFill>
              </a:rPr>
              <a:t>27 </a:t>
            </a:r>
            <a:r>
              <a:rPr lang="en-GB" sz="2400" dirty="0">
                <a:solidFill>
                  <a:srgbClr val="000000"/>
                </a:solidFill>
              </a:rPr>
              <a:t>members in each Ward</a:t>
            </a:r>
            <a:r>
              <a:rPr lang="en-GB" sz="2400" dirty="0" smtClean="0">
                <a:solidFill>
                  <a:srgbClr val="000000"/>
                </a:solidFill>
              </a:rPr>
              <a:t>.</a:t>
            </a:r>
            <a:endParaRPr lang="en-GB" sz="2400" dirty="0">
              <a:solidFill>
                <a:srgbClr val="000000"/>
              </a:solidFill>
            </a:endParaRPr>
          </a:p>
          <a:p>
            <a:pPr>
              <a:lnSpc>
                <a:spcPct val="110000"/>
              </a:lnSpc>
            </a:pPr>
            <a:r>
              <a:rPr lang="en-GB" sz="2400" dirty="0">
                <a:solidFill>
                  <a:srgbClr val="000000"/>
                </a:solidFill>
              </a:rPr>
              <a:t>Additional support is given to the most disadvantaged Ward in the VDC through the Citizens Awareness Centre (CAC) that encourages women (75% average) and social disadvantaged to raise their awareness and enable them to make their demands through the WCFs</a:t>
            </a:r>
            <a:r>
              <a:rPr lang="en-GB" sz="2400" dirty="0" smtClean="0">
                <a:solidFill>
                  <a:srgbClr val="000000"/>
                </a:solidFill>
              </a:rPr>
              <a:t>.</a:t>
            </a:r>
            <a:endParaRPr lang="en-GB" sz="2400" dirty="0">
              <a:solidFill>
                <a:srgbClr val="000000"/>
              </a:solidFill>
            </a:endParaRPr>
          </a:p>
          <a:p>
            <a:pPr>
              <a:lnSpc>
                <a:spcPct val="110000"/>
              </a:lnSpc>
            </a:pPr>
            <a:r>
              <a:rPr lang="en-GB" sz="2400" dirty="0">
                <a:solidFill>
                  <a:srgbClr val="000000"/>
                </a:solidFill>
              </a:rPr>
              <a:t>Strengthening, Social and Public audit, Public Hearing and compliance audit by CSOs</a:t>
            </a:r>
          </a:p>
          <a:p>
            <a:pPr>
              <a:lnSpc>
                <a:spcPct val="110000"/>
              </a:lnSpc>
            </a:pPr>
            <a:endParaRPr lang="en-GB" sz="2400" dirty="0"/>
          </a:p>
        </p:txBody>
      </p:sp>
    </p:spTree>
    <p:extLst>
      <p:ext uri="{BB962C8B-B14F-4D97-AF65-F5344CB8AC3E}">
        <p14:creationId xmlns:p14="http://schemas.microsoft.com/office/powerpoint/2010/main" val="2124748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3600" dirty="0" smtClean="0"/>
              <a:t>Cont..</a:t>
            </a:r>
            <a:endParaRPr lang="en-US" sz="3600" dirty="0"/>
          </a:p>
        </p:txBody>
      </p:sp>
      <p:sp>
        <p:nvSpPr>
          <p:cNvPr id="3" name="Content Placeholder 2"/>
          <p:cNvSpPr>
            <a:spLocks noGrp="1"/>
          </p:cNvSpPr>
          <p:nvPr>
            <p:ph idx="1"/>
          </p:nvPr>
        </p:nvSpPr>
        <p:spPr/>
        <p:txBody>
          <a:bodyPr>
            <a:noAutofit/>
          </a:bodyPr>
          <a:lstStyle/>
          <a:p>
            <a:pPr>
              <a:lnSpc>
                <a:spcPct val="110000"/>
              </a:lnSpc>
            </a:pPr>
            <a:r>
              <a:rPr lang="en-GB" sz="2400" dirty="0">
                <a:solidFill>
                  <a:srgbClr val="000000"/>
                </a:solidFill>
              </a:rPr>
              <a:t>Local political leaders generally accept WCFs roles in prioritizing ward level plans and sending it to VDC in absence of local elections and are often very supportive of the system.</a:t>
            </a:r>
          </a:p>
          <a:p>
            <a:pPr>
              <a:lnSpc>
                <a:spcPct val="110000"/>
              </a:lnSpc>
            </a:pPr>
            <a:r>
              <a:rPr lang="en-GB" sz="2400" dirty="0">
                <a:solidFill>
                  <a:srgbClr val="000000"/>
                </a:solidFill>
              </a:rPr>
              <a:t>WCFs play civic oversight role on the service delivery of governmental agencies, local bodies and non-governmental sectors.</a:t>
            </a:r>
          </a:p>
          <a:p>
            <a:r>
              <a:rPr lang="en-GB" sz="2400" dirty="0" smtClean="0">
                <a:solidFill>
                  <a:srgbClr val="000000"/>
                </a:solidFill>
              </a:rPr>
              <a:t>They </a:t>
            </a:r>
            <a:r>
              <a:rPr lang="en-GB" sz="2400" dirty="0">
                <a:solidFill>
                  <a:srgbClr val="000000"/>
                </a:solidFill>
              </a:rPr>
              <a:t>have become crucial instruments in promoting social cohesion and reducing social evils</a:t>
            </a:r>
            <a:endParaRPr lang="en-US" sz="2400" dirty="0">
              <a:solidFill>
                <a:srgbClr val="000000"/>
              </a:solidFill>
            </a:endParaRPr>
          </a:p>
          <a:p>
            <a:endParaRPr lang="en-US" sz="2400" dirty="0" smtClean="0">
              <a:solidFill>
                <a:srgbClr val="000000"/>
              </a:solidFill>
            </a:endParaRPr>
          </a:p>
          <a:p>
            <a:pPr marL="0" indent="0">
              <a:buNone/>
            </a:pPr>
            <a:r>
              <a:rPr lang="en-US" sz="2400" dirty="0" smtClean="0">
                <a:solidFill>
                  <a:srgbClr val="000000"/>
                </a:solidFill>
              </a:rPr>
              <a:t> </a:t>
            </a:r>
            <a:endParaRPr lang="en-US" sz="2400" dirty="0">
              <a:solidFill>
                <a:srgbClr val="000000"/>
              </a:solidFill>
            </a:endParaRPr>
          </a:p>
        </p:txBody>
      </p:sp>
    </p:spTree>
    <p:extLst>
      <p:ext uri="{BB962C8B-B14F-4D97-AF65-F5344CB8AC3E}">
        <p14:creationId xmlns:p14="http://schemas.microsoft.com/office/powerpoint/2010/main" val="2418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3600" dirty="0" smtClean="0"/>
              <a:t>Cont..</a:t>
            </a:r>
            <a:endParaRPr lang="en-US" sz="3600" dirty="0"/>
          </a:p>
        </p:txBody>
      </p:sp>
      <p:sp>
        <p:nvSpPr>
          <p:cNvPr id="3" name="Content Placeholder 2"/>
          <p:cNvSpPr>
            <a:spLocks noGrp="1"/>
          </p:cNvSpPr>
          <p:nvPr>
            <p:ph idx="1"/>
          </p:nvPr>
        </p:nvSpPr>
        <p:spPr/>
        <p:txBody>
          <a:bodyPr>
            <a:noAutofit/>
          </a:bodyPr>
          <a:lstStyle/>
          <a:p>
            <a:r>
              <a:rPr lang="en-US" sz="2400" dirty="0" smtClean="0">
                <a:solidFill>
                  <a:srgbClr val="000000"/>
                </a:solidFill>
              </a:rPr>
              <a:t>More </a:t>
            </a:r>
            <a:r>
              <a:rPr lang="en-US" sz="2400" dirty="0">
                <a:solidFill>
                  <a:srgbClr val="000000"/>
                </a:solidFill>
              </a:rPr>
              <a:t>than 45,000 community infrastructure projects have been completed, benefiting more than 12 million people, of which 5.5 million from disadvantaged groups. </a:t>
            </a:r>
          </a:p>
          <a:p>
            <a:r>
              <a:rPr lang="en-US" sz="2400" dirty="0" smtClean="0">
                <a:solidFill>
                  <a:srgbClr val="000000"/>
                </a:solidFill>
              </a:rPr>
              <a:t>CACs  members (28003) </a:t>
            </a:r>
            <a:r>
              <a:rPr lang="en-US" sz="2400" dirty="0">
                <a:solidFill>
                  <a:srgbClr val="000000"/>
                </a:solidFill>
              </a:rPr>
              <a:t>received  </a:t>
            </a:r>
            <a:r>
              <a:rPr lang="en-US" sz="2400" dirty="0" smtClean="0">
                <a:solidFill>
                  <a:srgbClr val="000000"/>
                </a:solidFill>
              </a:rPr>
              <a:t>livelihood improvement grant </a:t>
            </a:r>
            <a:r>
              <a:rPr lang="en-US" sz="2400" dirty="0">
                <a:solidFill>
                  <a:srgbClr val="000000"/>
                </a:solidFill>
              </a:rPr>
              <a:t>and  started income generating activities, </a:t>
            </a:r>
          </a:p>
          <a:p>
            <a:r>
              <a:rPr lang="en-US" sz="2400" dirty="0" smtClean="0">
                <a:solidFill>
                  <a:srgbClr val="000000"/>
                </a:solidFill>
              </a:rPr>
              <a:t> </a:t>
            </a:r>
            <a:r>
              <a:rPr lang="en-US" sz="2400" dirty="0">
                <a:solidFill>
                  <a:srgbClr val="000000"/>
                </a:solidFill>
              </a:rPr>
              <a:t>56% of local bodies incorporated children's demand in their annual plans</a:t>
            </a:r>
            <a:endParaRPr lang="en-US" sz="2400" dirty="0" smtClean="0">
              <a:solidFill>
                <a:srgbClr val="000000"/>
              </a:solidFill>
            </a:endParaRPr>
          </a:p>
          <a:p>
            <a:endParaRPr lang="en-US" sz="2400" dirty="0" smtClean="0">
              <a:solidFill>
                <a:srgbClr val="000000"/>
              </a:solidFill>
            </a:endParaRPr>
          </a:p>
          <a:p>
            <a:pPr marL="0" indent="0">
              <a:buNone/>
            </a:pPr>
            <a:r>
              <a:rPr lang="en-US" sz="2400" dirty="0" smtClean="0">
                <a:solidFill>
                  <a:srgbClr val="000000"/>
                </a:solidFill>
              </a:rPr>
              <a:t> </a:t>
            </a:r>
            <a:endParaRPr lang="en-US" sz="2400" dirty="0">
              <a:solidFill>
                <a:srgbClr val="000000"/>
              </a:solidFill>
            </a:endParaRPr>
          </a:p>
        </p:txBody>
      </p:sp>
    </p:spTree>
    <p:extLst>
      <p:ext uri="{BB962C8B-B14F-4D97-AF65-F5344CB8AC3E}">
        <p14:creationId xmlns:p14="http://schemas.microsoft.com/office/powerpoint/2010/main" val="2487696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dirty="0">
                <a:solidFill>
                  <a:srgbClr val="7030A0"/>
                </a:solidFill>
                <a:ea typeface="Times New Roman" pitchFamily="18" charset="0"/>
                <a:cs typeface="Mangal" pitchFamily="2"/>
              </a:rPr>
              <a:t>Citizen Awareness Center Members in Training,                                                       </a:t>
            </a:r>
            <a:r>
              <a:rPr lang="en-US" sz="5400" dirty="0">
                <a:solidFill>
                  <a:srgbClr val="7030A0"/>
                </a:solidFill>
                <a:ea typeface="Times New Roman" pitchFamily="18" charset="0"/>
                <a:cs typeface="Mangal" pitchFamily="2"/>
              </a:rPr>
              <a:t>	</a:t>
            </a:r>
            <a:endParaRPr lang="en-US" dirty="0"/>
          </a:p>
        </p:txBody>
      </p:sp>
      <p:pic>
        <p:nvPicPr>
          <p:cNvPr id="6" name="Content Placeholder 3" descr="F:\LGCDP CCU Npj\For display\IMG_0257.JPG"/>
          <p:cNvPicPr>
            <a:picLocks noGrp="1"/>
          </p:cNvPicPr>
          <p:nvPr>
            <p:ph idx="1"/>
          </p:nvPr>
        </p:nvPicPr>
        <p:blipFill>
          <a:blip r:embed="rId2" cstate="print"/>
          <a:srcRect/>
          <a:stretch>
            <a:fillRect/>
          </a:stretch>
        </p:blipFill>
        <p:spPr bwMode="auto">
          <a:xfrm>
            <a:off x="838200" y="1524000"/>
            <a:ext cx="7848600" cy="4419600"/>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30380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600" dirty="0" smtClean="0"/>
              <a:t>Conclusion</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Engagement of Community based organization in planning, programming and implementation process has strengthened the mechanism of interests articulation of respective communities and increased downward accountability as well as transparency at local level.</a:t>
            </a:r>
          </a:p>
          <a:p>
            <a:r>
              <a:rPr lang="en-US" dirty="0" smtClean="0"/>
              <a:t>Community governance enables the communities to engage, connect and strengthen social issue, enhancing efficiency of community driven development, building social capital, strengthening governance and making development more inclusive.</a:t>
            </a:r>
          </a:p>
          <a:p>
            <a:pPr marL="0" indent="0">
              <a:buNone/>
            </a:pPr>
            <a:r>
              <a:rPr lang="en-US" dirty="0" smtClean="0"/>
              <a:t>Therefore, Community Governance </a:t>
            </a:r>
            <a:r>
              <a:rPr lang="en-US" smtClean="0"/>
              <a:t>is instrument </a:t>
            </a:r>
            <a:r>
              <a:rPr lang="en-US" dirty="0" smtClean="0"/>
              <a:t>for enhancing good governance at grass root level.</a:t>
            </a:r>
            <a:endParaRPr lang="en-US" dirty="0"/>
          </a:p>
        </p:txBody>
      </p:sp>
    </p:spTree>
    <p:extLst>
      <p:ext uri="{BB962C8B-B14F-4D97-AF65-F5344CB8AC3E}">
        <p14:creationId xmlns:p14="http://schemas.microsoft.com/office/powerpoint/2010/main" val="1633354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438400" y="2133600"/>
            <a:ext cx="4953000" cy="4038600"/>
          </a:xfrm>
          <a:prstGeom prst="rect">
            <a:avLst/>
          </a:prstGeom>
        </p:spPr>
      </p:pic>
    </p:spTree>
    <p:extLst>
      <p:ext uri="{BB962C8B-B14F-4D97-AF65-F5344CB8AC3E}">
        <p14:creationId xmlns:p14="http://schemas.microsoft.com/office/powerpoint/2010/main" val="49590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3600" dirty="0"/>
              <a:t>C</a:t>
            </a:r>
            <a:r>
              <a:rPr lang="en-US" sz="3600" dirty="0" smtClean="0"/>
              <a:t>ontext</a:t>
            </a:r>
            <a:endParaRPr lang="en-US" sz="3600" dirty="0"/>
          </a:p>
        </p:txBody>
      </p:sp>
      <p:sp>
        <p:nvSpPr>
          <p:cNvPr id="3" name="Content Placeholder 2"/>
          <p:cNvSpPr>
            <a:spLocks noGrp="1"/>
          </p:cNvSpPr>
          <p:nvPr>
            <p:ph idx="1"/>
          </p:nvPr>
        </p:nvSpPr>
        <p:spPr>
          <a:xfrm>
            <a:off x="457200" y="1935480"/>
            <a:ext cx="8229600" cy="3627120"/>
          </a:xfrm>
        </p:spPr>
        <p:txBody>
          <a:bodyPr>
            <a:normAutofit fontScale="92500" lnSpcReduction="20000"/>
          </a:bodyPr>
          <a:lstStyle/>
          <a:p>
            <a:r>
              <a:rPr lang="en-US" sz="2400" dirty="0" smtClean="0"/>
              <a:t>The self governing system at the grassroots level is Community Governance(CG).</a:t>
            </a:r>
          </a:p>
          <a:p>
            <a:r>
              <a:rPr lang="en-US" sz="2400" dirty="0" smtClean="0"/>
              <a:t>It is also the community management and decision by community, for community to </a:t>
            </a:r>
            <a:r>
              <a:rPr lang="en-US" sz="2400" dirty="0" smtClean="0"/>
              <a:t>the community</a:t>
            </a:r>
            <a:endParaRPr lang="en-US" sz="2400" dirty="0" smtClean="0"/>
          </a:p>
          <a:p>
            <a:r>
              <a:rPr lang="en-US" sz="2400" dirty="0" smtClean="0"/>
              <a:t>It develops the relation between state, civil and local people and reduces distance between citizens and the centers</a:t>
            </a:r>
          </a:p>
          <a:p>
            <a:r>
              <a:rPr lang="en-US" sz="2400" dirty="0"/>
              <a:t>CG ensures the meaningful participation, people’s right, strategic vision, rule of law, responsiveness, effectiveness, efficiency and accountability</a:t>
            </a:r>
          </a:p>
          <a:p>
            <a:r>
              <a:rPr lang="en-US" sz="2400" dirty="0"/>
              <a:t>It is for participatory democracy that promotes democratic polity and channelize resources</a:t>
            </a:r>
          </a:p>
          <a:p>
            <a:endParaRPr lang="en-US" sz="2400" dirty="0"/>
          </a:p>
          <a:p>
            <a:endParaRPr lang="en-US" sz="2400" dirty="0"/>
          </a:p>
        </p:txBody>
      </p:sp>
    </p:spTree>
    <p:extLst>
      <p:ext uri="{BB962C8B-B14F-4D97-AF65-F5344CB8AC3E}">
        <p14:creationId xmlns:p14="http://schemas.microsoft.com/office/powerpoint/2010/main" val="1207041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667512"/>
          </a:xfrm>
        </p:spPr>
        <p:txBody>
          <a:bodyPr>
            <a:normAutofit/>
          </a:bodyPr>
          <a:lstStyle/>
          <a:p>
            <a:r>
              <a:rPr lang="en-US" sz="3600" dirty="0" smtClean="0"/>
              <a:t>History of Community </a:t>
            </a:r>
            <a:r>
              <a:rPr lang="en-US" sz="3600" dirty="0"/>
              <a:t>G</a:t>
            </a:r>
            <a:r>
              <a:rPr lang="en-US" sz="3600" dirty="0" smtClean="0"/>
              <a:t>overnance</a:t>
            </a:r>
            <a:endParaRPr lang="en-US" sz="3600" dirty="0"/>
          </a:p>
        </p:txBody>
      </p:sp>
      <p:sp>
        <p:nvSpPr>
          <p:cNvPr id="3" name="Content Placeholder 2"/>
          <p:cNvSpPr>
            <a:spLocks noGrp="1"/>
          </p:cNvSpPr>
          <p:nvPr>
            <p:ph idx="1"/>
          </p:nvPr>
        </p:nvSpPr>
        <p:spPr>
          <a:xfrm>
            <a:off x="457200" y="1600200"/>
            <a:ext cx="8229600" cy="4389120"/>
          </a:xfrm>
        </p:spPr>
        <p:txBody>
          <a:bodyPr>
            <a:normAutofit/>
          </a:bodyPr>
          <a:lstStyle/>
          <a:p>
            <a:r>
              <a:rPr lang="en-US" sz="2400" dirty="0" smtClean="0"/>
              <a:t>Rich history of tradition of Community Governance</a:t>
            </a:r>
          </a:p>
          <a:p>
            <a:r>
              <a:rPr lang="en-US" sz="2400" dirty="0" smtClean="0"/>
              <a:t>More than 120 ethnic group with some type of community organization such as </a:t>
            </a:r>
            <a:r>
              <a:rPr lang="en-US" sz="2400" dirty="0" err="1" smtClean="0"/>
              <a:t>Pancha</a:t>
            </a:r>
            <a:r>
              <a:rPr lang="en-US" sz="2400" dirty="0" smtClean="0"/>
              <a:t> </a:t>
            </a:r>
            <a:r>
              <a:rPr lang="en-US" sz="2400" dirty="0" err="1" smtClean="0"/>
              <a:t>valadami</a:t>
            </a:r>
            <a:r>
              <a:rPr lang="en-US" sz="2400" dirty="0" smtClean="0"/>
              <a:t>, </a:t>
            </a:r>
            <a:r>
              <a:rPr lang="en-US" sz="2400" dirty="0" err="1" smtClean="0"/>
              <a:t>arma</a:t>
            </a:r>
            <a:r>
              <a:rPr lang="en-US" sz="2400" dirty="0" smtClean="0"/>
              <a:t> </a:t>
            </a:r>
            <a:r>
              <a:rPr lang="en-US" sz="2400" dirty="0" err="1" smtClean="0"/>
              <a:t>parma</a:t>
            </a:r>
            <a:r>
              <a:rPr lang="en-US" sz="2400" dirty="0" smtClean="0"/>
              <a:t> system, </a:t>
            </a:r>
            <a:r>
              <a:rPr lang="en-US" sz="2400" dirty="0" err="1" smtClean="0"/>
              <a:t>guthi</a:t>
            </a:r>
            <a:r>
              <a:rPr lang="en-US" sz="2400" dirty="0" smtClean="0"/>
              <a:t> of </a:t>
            </a:r>
            <a:r>
              <a:rPr lang="en-US" sz="2400" dirty="0" err="1" smtClean="0"/>
              <a:t>Newar</a:t>
            </a:r>
            <a:r>
              <a:rPr lang="en-US" sz="2400" dirty="0" smtClean="0"/>
              <a:t>, </a:t>
            </a:r>
            <a:r>
              <a:rPr lang="en-US" sz="2400" dirty="0" err="1" smtClean="0"/>
              <a:t>Rodis</a:t>
            </a:r>
            <a:r>
              <a:rPr lang="en-US" sz="2400" dirty="0" smtClean="0"/>
              <a:t> of </a:t>
            </a:r>
            <a:r>
              <a:rPr lang="en-US" sz="2400" dirty="0" err="1" smtClean="0"/>
              <a:t>Thakali</a:t>
            </a:r>
            <a:r>
              <a:rPr lang="en-US" sz="2400" dirty="0" smtClean="0"/>
              <a:t>,  </a:t>
            </a:r>
            <a:r>
              <a:rPr lang="en-US" sz="2400" dirty="0" err="1" smtClean="0"/>
              <a:t>Bhejas</a:t>
            </a:r>
            <a:r>
              <a:rPr lang="en-US" sz="2400" dirty="0" smtClean="0"/>
              <a:t> of the </a:t>
            </a:r>
            <a:r>
              <a:rPr lang="en-US" sz="2400" dirty="0" err="1" smtClean="0"/>
              <a:t>magar</a:t>
            </a:r>
            <a:r>
              <a:rPr lang="en-US" sz="2400" dirty="0" smtClean="0"/>
              <a:t> and so on</a:t>
            </a:r>
          </a:p>
          <a:p>
            <a:r>
              <a:rPr lang="en-US" sz="2400" dirty="0" err="1" smtClean="0"/>
              <a:t>Tribhuwan</a:t>
            </a:r>
            <a:r>
              <a:rPr lang="en-US" sz="2400" dirty="0" smtClean="0"/>
              <a:t> Gram </a:t>
            </a:r>
            <a:r>
              <a:rPr lang="en-US" sz="2400" dirty="0" err="1" smtClean="0"/>
              <a:t>Vikas</a:t>
            </a:r>
            <a:r>
              <a:rPr lang="en-US" sz="2400" dirty="0" smtClean="0"/>
              <a:t> project at 1950 a. d. is the first organization involved in government activity</a:t>
            </a:r>
          </a:p>
          <a:p>
            <a:r>
              <a:rPr lang="en-US" sz="2400" dirty="0" smtClean="0"/>
              <a:t>Community Forestry program started in  1970. A successful program in Nepal</a:t>
            </a:r>
          </a:p>
          <a:p>
            <a:endParaRPr lang="en-US" sz="2400" dirty="0" smtClean="0"/>
          </a:p>
          <a:p>
            <a:endParaRPr lang="en-US" dirty="0"/>
          </a:p>
        </p:txBody>
      </p:sp>
    </p:spTree>
    <p:extLst>
      <p:ext uri="{BB962C8B-B14F-4D97-AF65-F5344CB8AC3E}">
        <p14:creationId xmlns:p14="http://schemas.microsoft.com/office/powerpoint/2010/main" val="4188504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89120"/>
          </a:xfrm>
        </p:spPr>
        <p:txBody>
          <a:bodyPr>
            <a:normAutofit/>
          </a:bodyPr>
          <a:lstStyle/>
          <a:p>
            <a:r>
              <a:rPr lang="en-US" sz="2400" dirty="0"/>
              <a:t>Small farmer program, Productive loan Development program(1980) and self reliance for rural </a:t>
            </a:r>
            <a:r>
              <a:rPr lang="en-US" sz="2400" dirty="0" err="1"/>
              <a:t>developent</a:t>
            </a:r>
            <a:r>
              <a:rPr lang="en-US" sz="2400" dirty="0"/>
              <a:t> were some of the other initiatives</a:t>
            </a:r>
          </a:p>
          <a:p>
            <a:r>
              <a:rPr lang="en-US" sz="2400" dirty="0" smtClean="0"/>
              <a:t>Saving and Credit groups emerged at late 80s</a:t>
            </a:r>
          </a:p>
          <a:p>
            <a:r>
              <a:rPr lang="en-US" sz="2400" dirty="0" smtClean="0"/>
              <a:t>Concept of Social Mobilization was emerged since 90s. It has been an integral part of many development </a:t>
            </a:r>
            <a:r>
              <a:rPr lang="en-US" sz="2400" dirty="0" err="1" smtClean="0"/>
              <a:t>programmes</a:t>
            </a:r>
            <a:r>
              <a:rPr lang="en-US" sz="2400" dirty="0" smtClean="0"/>
              <a:t>.</a:t>
            </a:r>
          </a:p>
          <a:p>
            <a:r>
              <a:rPr lang="en-US" sz="2400" dirty="0" smtClean="0"/>
              <a:t>Tenth five year plan(2002-2007) and 3 years interim plan(2008-10) recognized social mobilization as a means for contribution to the national poverty reduction goal</a:t>
            </a:r>
          </a:p>
          <a:p>
            <a:endParaRPr lang="en-US" dirty="0"/>
          </a:p>
        </p:txBody>
      </p:sp>
      <p:sp>
        <p:nvSpPr>
          <p:cNvPr id="4" name="Title 3"/>
          <p:cNvSpPr>
            <a:spLocks noGrp="1"/>
          </p:cNvSpPr>
          <p:nvPr>
            <p:ph type="title"/>
          </p:nvPr>
        </p:nvSpPr>
        <p:spPr>
          <a:xfrm>
            <a:off x="457200" y="704088"/>
            <a:ext cx="8229600" cy="591312"/>
          </a:xfrm>
        </p:spPr>
        <p:txBody>
          <a:bodyPr>
            <a:normAutofit fontScale="90000"/>
          </a:bodyPr>
          <a:lstStyle/>
          <a:p>
            <a:r>
              <a:rPr lang="en-US" sz="3600" dirty="0" err="1" smtClean="0"/>
              <a:t>Contd</a:t>
            </a:r>
            <a:r>
              <a:rPr lang="is-IS" sz="3600" dirty="0" smtClean="0"/>
              <a:t>….</a:t>
            </a:r>
            <a:endParaRPr lang="en-US" sz="3600" dirty="0"/>
          </a:p>
        </p:txBody>
      </p:sp>
    </p:spTree>
    <p:extLst>
      <p:ext uri="{BB962C8B-B14F-4D97-AF65-F5344CB8AC3E}">
        <p14:creationId xmlns:p14="http://schemas.microsoft.com/office/powerpoint/2010/main" val="2558159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600" dirty="0" smtClean="0"/>
              <a:t>Efforts for Community Governance in Nepal</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Local self Governance Act 1999 was landmark legislation in the development of power and resources to the local level</a:t>
            </a:r>
          </a:p>
          <a:p>
            <a:r>
              <a:rPr lang="en-US" dirty="0" smtClean="0"/>
              <a:t>It focuses on principles of good local governance: Devolution of authority, efficient and effective institution at local level, mobilization of own resources at local level, good governance, strong local level leadership and private, private public partnership and community engagement</a:t>
            </a:r>
          </a:p>
          <a:p>
            <a:r>
              <a:rPr lang="en-US" dirty="0"/>
              <a:t>The preparation of annual plan, </a:t>
            </a:r>
            <a:r>
              <a:rPr lang="en-US" dirty="0" err="1"/>
              <a:t>programmes</a:t>
            </a:r>
            <a:r>
              <a:rPr lang="en-US" dirty="0"/>
              <a:t> and service delivery with engagement of community was built up in local self governance act.</a:t>
            </a:r>
          </a:p>
          <a:p>
            <a:r>
              <a:rPr lang="en-US" dirty="0"/>
              <a:t>Government of Nepal started </a:t>
            </a:r>
            <a:r>
              <a:rPr lang="en-US" dirty="0" err="1"/>
              <a:t>sectoral</a:t>
            </a:r>
            <a:r>
              <a:rPr lang="en-US" dirty="0"/>
              <a:t> devolution in agriculture, education, health, and small infrastructure.</a:t>
            </a:r>
          </a:p>
          <a:p>
            <a:endParaRPr lang="en-US" dirty="0"/>
          </a:p>
        </p:txBody>
      </p:sp>
    </p:spTree>
    <p:extLst>
      <p:ext uri="{BB962C8B-B14F-4D97-AF65-F5344CB8AC3E}">
        <p14:creationId xmlns:p14="http://schemas.microsoft.com/office/powerpoint/2010/main" val="2392330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dirty="0" err="1" smtClean="0"/>
              <a:t>Contd</a:t>
            </a:r>
            <a:r>
              <a:rPr lang="is-IS" sz="3600" dirty="0" smtClean="0"/>
              <a:t>….</a:t>
            </a:r>
            <a:endParaRPr lang="en-US" sz="3600" dirty="0"/>
          </a:p>
        </p:txBody>
      </p:sp>
      <p:sp>
        <p:nvSpPr>
          <p:cNvPr id="3" name="Content Placeholder 2"/>
          <p:cNvSpPr>
            <a:spLocks noGrp="1"/>
          </p:cNvSpPr>
          <p:nvPr>
            <p:ph idx="1"/>
          </p:nvPr>
        </p:nvSpPr>
        <p:spPr>
          <a:xfrm>
            <a:off x="457200" y="1676400"/>
            <a:ext cx="8229600" cy="4389120"/>
          </a:xfrm>
        </p:spPr>
        <p:txBody>
          <a:bodyPr>
            <a:normAutofit/>
          </a:bodyPr>
          <a:lstStyle/>
          <a:p>
            <a:r>
              <a:rPr lang="en-US" sz="2400" dirty="0" smtClean="0"/>
              <a:t>Community management for school, health, consumer committee for small infrastructure are working with government</a:t>
            </a:r>
          </a:p>
          <a:p>
            <a:r>
              <a:rPr lang="en-US" sz="2400" dirty="0" err="1" smtClean="0"/>
              <a:t>Rs</a:t>
            </a:r>
            <a:r>
              <a:rPr lang="en-US" sz="2400" dirty="0" smtClean="0"/>
              <a:t> </a:t>
            </a:r>
            <a:r>
              <a:rPr lang="en-US" sz="2400" dirty="0"/>
              <a:t>6 millions of work in irrigation, road and other small infrastructure can be done thru users group. </a:t>
            </a:r>
          </a:p>
          <a:p>
            <a:r>
              <a:rPr lang="en-US" sz="2400" dirty="0" err="1"/>
              <a:t>Upto</a:t>
            </a:r>
            <a:r>
              <a:rPr lang="en-US" sz="2400" dirty="0"/>
              <a:t> to 20 millions project can be implemented thru users committee in earthquake affected area. </a:t>
            </a:r>
          </a:p>
          <a:p>
            <a:endParaRPr lang="en-US" dirty="0"/>
          </a:p>
        </p:txBody>
      </p:sp>
    </p:spTree>
    <p:extLst>
      <p:ext uri="{BB962C8B-B14F-4D97-AF65-F5344CB8AC3E}">
        <p14:creationId xmlns:p14="http://schemas.microsoft.com/office/powerpoint/2010/main" val="3280053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Experience from Local Governance and Community Development </a:t>
            </a:r>
            <a:r>
              <a:rPr lang="en-US" sz="3600" dirty="0" err="1" smtClean="0"/>
              <a:t>Programme</a:t>
            </a:r>
            <a:endParaRPr lang="en-US" sz="3600" dirty="0"/>
          </a:p>
        </p:txBody>
      </p:sp>
      <p:sp>
        <p:nvSpPr>
          <p:cNvPr id="3" name="Content Placeholder 2"/>
          <p:cNvSpPr>
            <a:spLocks noGrp="1"/>
          </p:cNvSpPr>
          <p:nvPr>
            <p:ph idx="1"/>
          </p:nvPr>
        </p:nvSpPr>
        <p:spPr>
          <a:xfrm>
            <a:off x="457200" y="1828800"/>
            <a:ext cx="8229600" cy="4525963"/>
          </a:xfrm>
        </p:spPr>
        <p:txBody>
          <a:bodyPr>
            <a:normAutofit/>
          </a:bodyPr>
          <a:lstStyle/>
          <a:p>
            <a:r>
              <a:rPr lang="en-US" dirty="0" smtClean="0"/>
              <a:t>Government of Nepal launched Local </a:t>
            </a:r>
            <a:r>
              <a:rPr lang="en-US" dirty="0"/>
              <a:t>G</a:t>
            </a:r>
            <a:r>
              <a:rPr lang="en-US" dirty="0" smtClean="0"/>
              <a:t>overnance and Community </a:t>
            </a:r>
            <a:r>
              <a:rPr lang="en-US" dirty="0"/>
              <a:t>D</a:t>
            </a:r>
            <a:r>
              <a:rPr lang="en-US" dirty="0" smtClean="0"/>
              <a:t>evelopment </a:t>
            </a:r>
            <a:r>
              <a:rPr lang="en-US" dirty="0" err="1" smtClean="0"/>
              <a:t>Programme</a:t>
            </a:r>
            <a:r>
              <a:rPr lang="en-US" dirty="0" smtClean="0"/>
              <a:t> (First </a:t>
            </a:r>
            <a:r>
              <a:rPr lang="en-US" dirty="0"/>
              <a:t>P</a:t>
            </a:r>
            <a:r>
              <a:rPr lang="en-US" dirty="0" smtClean="0"/>
              <a:t>hase 2008/09-2012/13) and Second Phase 2013/14-2016/17)</a:t>
            </a:r>
          </a:p>
          <a:p>
            <a:r>
              <a:rPr lang="en-US" dirty="0" smtClean="0"/>
              <a:t>The main goal of those program is </a:t>
            </a:r>
            <a:r>
              <a:rPr lang="en-US" dirty="0" smtClean="0">
                <a:solidFill>
                  <a:schemeClr val="accent3"/>
                </a:solidFill>
              </a:rPr>
              <a:t>to contribute towards poverty reduction through better local governance and community development</a:t>
            </a:r>
          </a:p>
          <a:p>
            <a:r>
              <a:rPr lang="en-US" dirty="0" smtClean="0"/>
              <a:t>The propose of the </a:t>
            </a:r>
            <a:r>
              <a:rPr lang="en-US" dirty="0" err="1" smtClean="0"/>
              <a:t>programme</a:t>
            </a:r>
            <a:r>
              <a:rPr lang="en-US" dirty="0" smtClean="0"/>
              <a:t> is </a:t>
            </a:r>
            <a:r>
              <a:rPr lang="en-US" dirty="0" smtClean="0">
                <a:solidFill>
                  <a:schemeClr val="accent3"/>
                </a:solidFill>
              </a:rPr>
              <a:t>to improve local governance for effective service delivery and citizen empowerment</a:t>
            </a:r>
            <a:endParaRPr lang="en-US" dirty="0">
              <a:solidFill>
                <a:schemeClr val="accent3"/>
              </a:solidFill>
            </a:endParaRPr>
          </a:p>
        </p:txBody>
      </p:sp>
    </p:spTree>
    <p:extLst>
      <p:ext uri="{BB962C8B-B14F-4D97-AF65-F5344CB8AC3E}">
        <p14:creationId xmlns:p14="http://schemas.microsoft.com/office/powerpoint/2010/main" val="1731251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Autofit/>
          </a:bodyPr>
          <a:lstStyle/>
          <a:p>
            <a:r>
              <a:rPr lang="en-US" sz="3600" dirty="0" smtClean="0"/>
              <a:t>Experience from Local Governance and Community Development </a:t>
            </a:r>
            <a:r>
              <a:rPr lang="en-US" sz="3600" dirty="0" err="1" smtClean="0"/>
              <a:t>Programme</a:t>
            </a:r>
            <a:r>
              <a:rPr lang="is-IS" sz="3600" dirty="0" smtClean="0"/>
              <a:t>….</a:t>
            </a:r>
            <a:endParaRPr lang="en-US" sz="3600" dirty="0"/>
          </a:p>
        </p:txBody>
      </p:sp>
      <p:sp>
        <p:nvSpPr>
          <p:cNvPr id="3" name="Content Placeholder 2"/>
          <p:cNvSpPr>
            <a:spLocks noGrp="1"/>
          </p:cNvSpPr>
          <p:nvPr>
            <p:ph idx="1"/>
          </p:nvPr>
        </p:nvSpPr>
        <p:spPr>
          <a:xfrm>
            <a:off x="457200" y="1828800"/>
            <a:ext cx="8229600" cy="4525963"/>
          </a:xfrm>
        </p:spPr>
        <p:txBody>
          <a:bodyPr>
            <a:normAutofit/>
          </a:bodyPr>
          <a:lstStyle/>
          <a:p>
            <a:r>
              <a:rPr lang="en-US" sz="2400" dirty="0" smtClean="0"/>
              <a:t>This </a:t>
            </a:r>
            <a:r>
              <a:rPr lang="en-US" sz="2400" dirty="0" err="1" smtClean="0"/>
              <a:t>programme</a:t>
            </a:r>
            <a:r>
              <a:rPr lang="en-US" sz="2400" dirty="0" smtClean="0"/>
              <a:t> has created  community based two forum at </a:t>
            </a:r>
            <a:r>
              <a:rPr lang="en-US" sz="2400" dirty="0" err="1" smtClean="0"/>
              <a:t>grassroot</a:t>
            </a:r>
            <a:r>
              <a:rPr lang="en-US" sz="2400" dirty="0" smtClean="0"/>
              <a:t> level i.e. Ward Citizen Forum(WCFs) and Citizen Awareness Centers(CACs)</a:t>
            </a:r>
          </a:p>
          <a:p>
            <a:r>
              <a:rPr lang="en-US" sz="2400" dirty="0" smtClean="0"/>
              <a:t>Ward Citizen Forum is an inclusive community based forum which comprises 25-27 members from different sphere of society.</a:t>
            </a:r>
          </a:p>
          <a:p>
            <a:r>
              <a:rPr lang="en-US" sz="2400" dirty="0" smtClean="0"/>
              <a:t>Citizen Awareness center is focus for deprived and very poor community within ward</a:t>
            </a:r>
          </a:p>
          <a:p>
            <a:endParaRPr lang="en-US" dirty="0" smtClean="0"/>
          </a:p>
          <a:p>
            <a:pPr marL="0" indent="0">
              <a:buNone/>
            </a:pPr>
            <a:endParaRPr lang="en-US" dirty="0">
              <a:solidFill>
                <a:schemeClr val="accent3"/>
              </a:solidFill>
            </a:endParaRPr>
          </a:p>
        </p:txBody>
      </p:sp>
    </p:spTree>
    <p:extLst>
      <p:ext uri="{BB962C8B-B14F-4D97-AF65-F5344CB8AC3E}">
        <p14:creationId xmlns:p14="http://schemas.microsoft.com/office/powerpoint/2010/main" val="10293431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348</TotalTime>
  <Words>1414</Words>
  <Application>Microsoft Office PowerPoint</Application>
  <PresentationFormat>On-screen Show (4:3)</PresentationFormat>
  <Paragraphs>154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PowerPoint Presentation</vt:lpstr>
      <vt:lpstr>Content</vt:lpstr>
      <vt:lpstr>Context</vt:lpstr>
      <vt:lpstr>History of Community Governance</vt:lpstr>
      <vt:lpstr>Contd….</vt:lpstr>
      <vt:lpstr>Efforts for Community Governance in Nepal</vt:lpstr>
      <vt:lpstr>Contd….</vt:lpstr>
      <vt:lpstr>Experience from Local Governance and Community Development Programme</vt:lpstr>
      <vt:lpstr>Experience from Local Governance and Community Development Programme….</vt:lpstr>
      <vt:lpstr>Structure of Ward Citizen Forum</vt:lpstr>
      <vt:lpstr>Contd….</vt:lpstr>
      <vt:lpstr>Interaction with WCF members</vt:lpstr>
      <vt:lpstr>Structure of Citizen Awareness Center</vt:lpstr>
      <vt:lpstr>Meeting of Citizen Awareness Center </vt:lpstr>
      <vt:lpstr>Programme Outcomes</vt:lpstr>
      <vt:lpstr>Outputs  </vt:lpstr>
      <vt:lpstr>Outputs </vt:lpstr>
      <vt:lpstr>Intervention Areas</vt:lpstr>
      <vt:lpstr>Investment Areas</vt:lpstr>
      <vt:lpstr>WCF members in Local Level Planning workshop </vt:lpstr>
      <vt:lpstr>Accomplishments </vt:lpstr>
      <vt:lpstr>Accomplishments </vt:lpstr>
      <vt:lpstr>Cont..</vt:lpstr>
      <vt:lpstr>Cont..</vt:lpstr>
      <vt:lpstr>Cont..</vt:lpstr>
      <vt:lpstr>Citizen Awareness Center Members in Training,                                                        </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 steps bottom up planning process of Nepal</dc:title>
  <dc:creator>user</dc:creator>
  <cp:lastModifiedBy>all in one</cp:lastModifiedBy>
  <cp:revision>74</cp:revision>
  <cp:lastPrinted>2016-06-08T11:01:57Z</cp:lastPrinted>
  <dcterms:created xsi:type="dcterms:W3CDTF">2006-08-16T00:00:00Z</dcterms:created>
  <dcterms:modified xsi:type="dcterms:W3CDTF">2016-06-09T11:30:02Z</dcterms:modified>
</cp:coreProperties>
</file>